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pt-BR" sz="1200">
                <a:solidFill>
                  <a:srgbClr val="8b8b8b"/>
                </a:solidFill>
                <a:latin typeface="Calibri"/>
              </a:rPr>
              <a:t>20/02/14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2216712-B3E6-41AA-A852-8C893CA2913E}" type="slidenum">
              <a:rPr lang="pt-BR" sz="1200">
                <a:solidFill>
                  <a:srgbClr val="8b8b8b"/>
                </a:solidFill>
                <a:latin typeface="Calibri"/>
              </a:rPr>
              <a:t>&lt;número&gt;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2537640" y="2408760"/>
            <a:ext cx="3283920" cy="21934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PROJETO DE LEI Nº 8.035, DE 2010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(PLANO NACIONAL DE EDUCAÇÃO)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SÍNTESE DAS ALTERAÇÕES PROPOSTAS 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pt-BR" sz="2400">
                <a:solidFill>
                  <a:srgbClr val="000000"/>
                </a:solidFill>
                <a:latin typeface="Calibri"/>
              </a:rPr>
              <a:t>PELO SUBSTITUTIVO DO SENADO FEDERAL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ustomShape 1"/>
          <p:cNvSpPr/>
          <p:nvPr/>
        </p:nvSpPr>
        <p:spPr>
          <a:xfrm>
            <a:off x="2081160" y="260640"/>
            <a:ext cx="5245200" cy="55771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5: alfabetização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 modificada: até os 8 anos de idade, nos 5 primeiros anos do PNE; até 7 anos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de idade do 6º ao 9º ano do PNE; até os 6 anos de idade, a partir do 10º ano do PNE.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5.4: práticas pedagógicas inovadoras.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6: educação em tempo integral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6.1: ampliação progressiva da jornada docente em uma única escola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6.2: programa de construção de escolas para atendimento em tempo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Integral, em regime de colaboração.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6.9: otimização do tempo de permanência na escola.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7: indicadores de qualidade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Redefinição temporal com fixação dos anos para as metas de Ideb.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7.1 (antiga 7.20): pactuação interfederativa para diretrizes,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base nacional comum e direitos e objetivos de aprendizagem e desenvolvimento.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2146680" y="980640"/>
            <a:ext cx="4878000" cy="52430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7: indicadores de qualidade (cont.)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7.7: apoio para uso dos resultados na avaliação nas redes e escolas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7.10: estudos para aperfeiçoar o sistema de avaliação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7.12: incentivo a práticas inovadoras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7.14: pesquisa sobre modelos alternativos para educação no campo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7.36: estímulo às escolas para melhoria do Ideb.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8: escolarização de segmentos populacionais jovens específicos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8.3: acesso gratuito a exames de certificação de ensino fundamental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 médio.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089440" y="188640"/>
            <a:ext cx="5121720" cy="630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9: educação de jovens e adultos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9.12: necessidades dos idosos, matéria que se encontrava na Meta 10.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10: educação de jovens e adultos integrada à educação profissional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10.6: formação básica e preparação para o mundo do trabalho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11: educação profissional técnica de nível médio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Meta: 50% de gratuidade na expansão das vagas e não na do segmento público.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11.6 : suprimida a referência às entidades sem fins lucrativos voltadas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para estudantes com deficiência.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11.7: expansão da oferta particular, inclusive por meio de financiamento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estudantil (mudança de foco)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11.10: expansão da educação técnica profissional para pessoas com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deficiência, transtornos globais do desenvolvimento, altas habilidades ou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superdotação.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11.11: consultas a entidades empresariais e de trabalhadores como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fonte adicional para estruturar o sistema nacional de informação profissional.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1992600" y="260640"/>
            <a:ext cx="5048640" cy="6188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12: educação superior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Meta: suprimida a expansão de 40% das novas matrículas na rede pública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12.5: estudantes com Fies beneficiários das políticas de assistência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estudantil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12.8: créditos de graduação para serviço voluntário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12.14: avaliação quinquenal da relevância e oportunidades de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cursos superiores públicos.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12.20: apoio para todas as IES estaduais e municipais gratuitas e não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apenas as universidades.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12.21: modificada a redação da estratégia 12.19, ampliando o escopo 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retirando o prazo para a conclusão de processos autorizativos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Supressão da estratégia 12.20 do Substitutivo da Câmara: ampliação de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benefícios do PROUNI e Fies.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2085480" y="260640"/>
            <a:ext cx="4990680" cy="58824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13: mestres e doutores no corpo docente da educação superior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13.14: formação de professores  contemplando também 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necessidades das pessoas com deficiência.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14: matrículas na pós-graduação e titulação anual de mestres e doutores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Duas estratégias do Substitutivo da Câmara (14.5 e 14.6) foram levadas para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 nova Meta 21: internacionalização da pesquisa e da pós-graduação;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intercâmbio científico e tecnológico.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15: política nacional de formação dos profissionais da educação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 modificada: refere-se à formação de todos os profissionais da educação;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não menciona valorização.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15.1: inclui, entre as instituições formadoras, as de nível médio.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15.6: reforma curricular das licenciaturas articulada com a base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nacional comum.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15.8: valorização das práticas de ensino, ao lado do estágio.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2258640" y="692640"/>
            <a:ext cx="4873320" cy="49384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15: política nacional de formação dos profissionais da educação (cont.)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15.10: formação técnica e tecnológica dos profissionais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(não do magistério) nas instituições federais e estaduais</a:t>
            </a:r>
            <a:r>
              <a:rPr lang="pt-BR">
                <a:solidFill>
                  <a:srgbClr val="00000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3 novas estratégias: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15.12: bolsas de estudos para professores de língua estrangeira;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15.13: valorização do itinerário de formação profissional docente;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15.14:modelos de formação docente para a educação profissional.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16: pós-graduação para professores e formação continuada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 reescrita, explicitando pós-graduação </a:t>
            </a:r>
            <a:r>
              <a:rPr i="1" lang="pt-BR" sz="2000">
                <a:solidFill>
                  <a:srgbClr val="000000"/>
                </a:solidFill>
                <a:latin typeface="Calibri"/>
              </a:rPr>
              <a:t>lato e stricto sensu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16.3: inclusão de obras e materiais em Libras e em Braille, no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acervo a ser expandido.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2021760" y="332640"/>
            <a:ext cx="5131080" cy="6188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17: valorização dos profissionais do magistério público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17.1: MEC responsável pela constituição de fórum de acompanhamento,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em 1 ano.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17.5: estudos para compatibilizar valorização, expansão da oferta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escolar e a Lei de Responsabilidade Fiscal.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18: planos de carreira para os profissionais da educação pública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18.1: até o início do 3º ano; acrescenta a exigência de 50% dos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profissionais da educação não docentes, ocupantes de cargo efetivo, em exercício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nas respectivas redes escolares.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18.2: inclui curso de aprofundamento no período probatório dos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profissionais iniciantes.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18.3: MEC responsável pela prova nacional de admissão de profissionais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do magistério; periodicidade bienal.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2293200" y="620640"/>
            <a:ext cx="4929840" cy="58838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18: planos de carreira para os profissionais da educação pública (cont.)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18.4: pontuação de tempo de serviço voluntário (monitoria) em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concursos públicos.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18.5: referência a licenças remuneradas passa ser a incentivos;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pós-graduação em geral, omitida a referência ao </a:t>
            </a:r>
            <a:r>
              <a:rPr i="1" lang="pt-BR" sz="2000">
                <a:solidFill>
                  <a:srgbClr val="000000"/>
                </a:solidFill>
                <a:latin typeface="Calibri"/>
              </a:rPr>
              <a:t>stricto sensu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18.6: anualidade do censo dos profissionais não docentes da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educação básica.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18.8: explicitação de que se trata de transferências federais.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19: gestão democrática da educação pública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 reelaborada: menção explícita a leis específicas em cada instância;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educação básica e superior; decisões colegiadas nos órgãos dos sistemas e nas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escolas; forma de acesso à direção; supressão da referência ao apoio da União;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autonomia federativa e das universidades.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2045520" y="908640"/>
            <a:ext cx="4996800" cy="5274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19: gestão democrática da educação pública (cont.)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19.2: garantia de recursos, espaço,  equipamentos e meios para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funcionamento dos conselhos.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19.4: articulação dos grêmios estudantis e associações de pais com os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conselhos escolares; em todas as redes de educação básica.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19.6: participação dos pais na avaliação de docentes e de gestores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escolares.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19.7: autonomia nos estabelecimentos de ensino.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19.8: programas de formação de diretores e gestores, além da prova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nacional.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2201040" y="404640"/>
            <a:ext cx="4841640" cy="61581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20: financiamento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Meta: investimento público em educação e não exclusivamente em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educação pública; menção ao § 5º do art. 5º (definição de investimento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público)</a:t>
            </a:r>
            <a:r>
              <a:rPr lang="pt-BR">
                <a:solidFill>
                  <a:srgbClr val="000000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20.3: destinação de recursos do petróleo, gás natural e outros, na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forma de lei específica.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20.6: CAQ como indicador prioritário, e não parâmetro.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20.7: formulação da metodologia do CAQ (sem prazo para fazê-lo) 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não mais 3 anos para sua definição.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20.8: definição do CAQi em 2 anos; cálculo em 3 anos; ajuste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progressivo até a implementação total do CAQ no 8º ano do Plano.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20.10: suprimido o prazo de 1 ano para aprovação da LRE.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20.11: prorrogação do Fundeb: projeto de lei até dezembro/2019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2096280" y="764640"/>
            <a:ext cx="4757760" cy="45723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GERAL: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Supressão, em todo o texto, da flexão de gênero (ex: o/a, do/da,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professor/professora), adotando a forma genérica masculina.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NO PROJETO DE LEI: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 u="sng">
                <a:solidFill>
                  <a:srgbClr val="000000"/>
                </a:solidFill>
                <a:latin typeface="Calibri"/>
              </a:rPr>
              <a:t>Modificações em comandos verbais e de sinônimos 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(ex: fica para é;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deverão ter/terão, deverá promover/promoverá, atingimento/alcance,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unidade escolar/estabelecimento de ensino, etc.):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art. 1º; art. 4º; art. 6º “caput”; art. 7º “caput”, § 1º e § 3º; art. 8º § 1º; art. </a:t>
            </a:r>
            <a:r>
              <a:rPr lang="pt-BR">
                <a:solidFill>
                  <a:srgbClr val="000000"/>
                </a:solidFill>
                <a:latin typeface="Calibri"/>
              </a:rPr>
              <a:t>10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art . 11, § 3º, art. 12.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2166120" y="476640"/>
            <a:ext cx="5129640" cy="6188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20: financiamento (cont.)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20.12: critérios para distribuição de recursos adicionais pactuados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no âmbito da instância permanente de negociação dos entes federados (art. 7º,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5º)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21: produção científica de nível internacional e proporção de doutores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na população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8 estratégias: detalhamento da questão da internacionalização da pesquisa e da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pós-graduação brasileira, abordada, no Substitutivo da Câmara, nas estratégias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14.5 e 14.6.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Atuação em rede e fortalecimento de grupos de pesquisa;  intercâmbio nacional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 internacional; investimento em pesquisa e formação de recursos humanos com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foco na inovação; meta de 4 doutores por 1.000 habitantes (na idade própria);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cooperação científica com empresas, instituições de ensino e instituições de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ciência e tecnologia; redes físicas de laboratórios multifuncionais; pesquisa voltada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 diversidade regional, biodiversidade e recursos hídricos (Amazônia, Cerrado 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Semiárido). 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2117880" y="188640"/>
            <a:ext cx="4817160" cy="5548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pt-BR" sz="2000" u="sng">
                <a:solidFill>
                  <a:srgbClr val="000000"/>
                </a:solidFill>
                <a:latin typeface="Calibri"/>
              </a:rPr>
              <a:t>Outras modificações: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2º: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  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Inciso III – referência genérica às formas de discriminação, retirando a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  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exemplificação.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  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Inciso V – acréscimo de menção a valores éticos e morais da sociedade.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4º: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Inclusão dos balanços  do setor público nacional e das contas nacionais como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fontes de referência para as metas do PNE.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Supressão do § único, cuja matéria  (pesquisas sobre o perfil das pessoas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de 4 a 17 anos com deficiência) é tratada em estratégias da Meta 4.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2063520" y="116640"/>
            <a:ext cx="5181480" cy="6214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5º: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Inciso IV  (novo) – inclusão do Fórum Nacional de Educação como instância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responsável pelo monitoramento e avaliação da execução do PNE.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2º – estudos realizados pelo INEP detalhados por ente federado e consolidados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em âmbito nacional, tomando por base os levantamentos referidos no art. 4º.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3º (novo) - insere no texto do projeto a ampliação progressiva do investimento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público em educação para 7% do PIB, em cinco anos, e 10% do PIB, em 10 anos.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Não se refere apenas à educação pública.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5º (novo) – detalhamento do que se entende por investimento público em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educação: recursos do art. 212 da CF e do art. 60 do ADCT; recursos dos programas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 expansão da educação profissional e superior, inclusive incentivos e isenção fiscal,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bolsas de estudos no País e exterior, subsídios para programas de financiamento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estudantil, financiamento de educação infantil e de educação especial de acordo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com o art. 213 da CF. Esse detalhamento, no Substitutivo da Câmara, consta apenas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da Meta 20.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6º - destina a MDE a parcela da participação no resultado ou da compensação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financeira pela exploração de petróleo e gás natural , na forma de lei específica.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Não se refere a 50% dos recursos do pré-sal.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2095200" y="620640"/>
            <a:ext cx="5117400" cy="61275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6º: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Reorganização do texto, passando do “caput” para o § 3º, a referência às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conferências estaduais, distrital e municipais, articuladas aos respectivos planos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locais e à conferência nacional.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4º: conferências como fonte de insumos para avaliação do PNE e elaboração do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plano subsequente.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7º: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4º - retira a referência a territórios étnico-educacionais. As identidades 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especificidades étnico-educacionais e territoriais passam a ser listadas, ao lado das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socioculturais e linguísticas de cada comunidade indígena e quilombola para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efeitos de implementação de modalidades de educação escolar.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6º -  instituição de instância permanente de negociação, cooperação e pactuação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em cada estado, para fortalecer o regime de colaboração entre estados e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municípios.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2098440" y="548640"/>
            <a:ext cx="5129640" cy="58838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 algn="just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8º: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Caput – cada ente federado subnacional deverá encaminhar ao respectivo Poder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Legislativo seu plano de educação.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1º, IV – promoção de articulação interfederativa para implementação de políticas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 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educacionais.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2º - referência genérica à participação de representantes da comunidade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educacional e da sociedade civil na elaboração/adequação dos planos, retirando a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exemplificação de segmentos específicos.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 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9º: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Cada ente federado subnacional encaminhará ao respectivo Poder Legislativo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projeto de lei disciplinando a gestão democrática do educação pública ou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adequando a legislação já existente. O prazo passa de um para 2 anos, a contar da</a:t>
            </a:r>
            <a:endParaRPr/>
          </a:p>
          <a:p>
            <a:pPr algn="just"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publicação do PNE.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50720" y="836640"/>
            <a:ext cx="4983120" cy="55789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11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Caput – o sistema de avaliação da educação básica orienta as políticas públicas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desse nível de ensino.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Inciso I – retira a obrigatoriedade de presença de 80% dos estudantes nos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 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exames nacionais de avaliação.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§ 3º - reunião do texto do § 3º e incisos do Substitutivo da Câmara, modificando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 expressão “unidade escolar” para “estabelecimento de ensino” e suprimindo 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referência de que a divulgação dos resultados deve ser acompanhada de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informações necessárias à sua correta interpretação pelos segmentos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interessados e pela sociedade.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Art. 13</a:t>
            </a:r>
            <a:r>
              <a:rPr lang="pt-BR" sz="2000">
                <a:solidFill>
                  <a:srgbClr val="000000"/>
                </a:solidFill>
                <a:latin typeface="Calibri"/>
              </a:rPr>
              <a:t>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Apresentação, em 2 anos, de projeto de lei para instituir o sistema nacional de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educação, e não instituir em 2 anos.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2088720" y="332640"/>
            <a:ext cx="4542840" cy="618876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NO PLANO: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1: educação infantil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1.8: suprime a especificação “nomeados ou concursados” para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profissionais da educação infantil a ser formados em nível superior.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Suprime a estratégia 1.16 , que trata da publicação dos resultados dos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levantamentos da demanda ativa por educação infantil.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2: ensino fundamental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Estratégias reordenadas; as duas primeiras  passam a contemplar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os direitos e objetivos da aprendizagem e desenvolvimento para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cada ano do ensino fundamental.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2.9: participação das famílias no acompanhamento escolar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2.13: referência ao esporte escolar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179640" y="188640"/>
            <a:ext cx="8964000" cy="64922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3: ensino médio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Estratégias reordenadas; a segunda e a terceira passam a contemplar os direitos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 objetivos da aprendizagem e desenvolvimento para cada ano do ensino médio.</a:t>
            </a:r>
            <a:endParaRPr/>
          </a:p>
          <a:p>
            <a:pPr>
              <a:lnSpc>
                <a:spcPct val="100000"/>
              </a:lnSpc>
            </a:pPr>
            <a:r>
              <a:rPr b="1" lang="pt-BR" sz="2000">
                <a:solidFill>
                  <a:srgbClr val="000000"/>
                </a:solidFill>
                <a:latin typeface="Calibri"/>
              </a:rPr>
              <a:t>Meta 4: educação especial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Meta reescrita: insere sistema educacional inclusivo;  detalha fundamentação legal.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4.2: universalização do atendimento à demanda manifesta para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crianças de 0 a 3 anos de idade.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4.3: atendimento especializado em salas de recursos multifuncionais,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classes, escolas ou  serviços especializados, públicos ou conveniados.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4.6 :identificação dos educandos com altas habilidades ou superdotação.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Estratégia 4.8: vedação à recusa de matrícula no ensino regular.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Outras mudanças: estudos e pesquisas; levantamentos sobre o perfil da população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a ser atendida; inclusão de conteúdos específicos na formação dos educadores; 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promoção de parcerias com instituições em fins lucrativos, para atendimento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integral, formação continuada, produção de material didático, acessibilidade e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participação das famílias e da sociedade na construção de um sistema educacional</a:t>
            </a:r>
            <a:endParaRPr/>
          </a:p>
          <a:p>
            <a:pPr>
              <a:lnSpc>
                <a:spcPct val="100000"/>
              </a:lnSpc>
            </a:pPr>
            <a:r>
              <a:rPr lang="pt-BR" sz="2000">
                <a:solidFill>
                  <a:srgbClr val="000000"/>
                </a:solidFill>
                <a:latin typeface="Calibri"/>
              </a:rPr>
              <a:t>inclusivo.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