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074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3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1390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591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1830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8784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8749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900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42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63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029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868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2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665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849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338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9AD81-BE0D-486A-9570-A179EA65DAE4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05D10E9-4761-4EE2-A94A-1797F4231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22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0513" y="257576"/>
            <a:ext cx="10105622" cy="6143223"/>
          </a:xfrm>
        </p:spPr>
        <p:txBody>
          <a:bodyPr>
            <a:noAutofit/>
          </a:bodyPr>
          <a:lstStyle/>
          <a:p>
            <a:r>
              <a:rPr lang="pt-BR" sz="4800" b="1" dirty="0" smtClean="0"/>
              <a:t>MINUTA DE REGULAMENTO REUNIÕES REGIONAIS DA ANPED  - EM DISCUSSÃO </a:t>
            </a:r>
            <a:br>
              <a:rPr lang="pt-BR" sz="4800" b="1" dirty="0" smtClean="0"/>
            </a:br>
            <a:r>
              <a:rPr lang="pt-BR" sz="4800" b="1" dirty="0" smtClean="0"/>
              <a:t/>
            </a:r>
            <a:br>
              <a:rPr lang="pt-BR" sz="4800" b="1" dirty="0" smtClean="0"/>
            </a:br>
            <a:r>
              <a:rPr lang="pt-BR" sz="4800" b="1" dirty="0" smtClean="0"/>
              <a:t>Apresentação </a:t>
            </a:r>
            <a:r>
              <a:rPr lang="pt-BR" sz="4800" b="1" dirty="0" err="1" smtClean="0"/>
              <a:t>Forpred</a:t>
            </a:r>
            <a:r>
              <a:rPr lang="pt-BR" sz="4800" b="1" dirty="0"/>
              <a:t/>
            </a:r>
            <a:br>
              <a:rPr lang="pt-BR" sz="4800" b="1" dirty="0"/>
            </a:br>
            <a:r>
              <a:rPr lang="pt-BR" sz="2000" b="1" dirty="0" smtClean="0"/>
              <a:t>Reunião </a:t>
            </a:r>
            <a:r>
              <a:rPr lang="pt-BR" sz="2000" b="1" dirty="0" smtClean="0"/>
              <a:t>FORPRED,</a:t>
            </a:r>
            <a:r>
              <a:rPr lang="pt-BR" sz="2000" b="1" dirty="0" smtClean="0"/>
              <a:t> </a:t>
            </a:r>
            <a:r>
              <a:rPr lang="pt-BR" sz="2000" b="1" dirty="0" smtClean="0"/>
              <a:t>RJ, 03 dezembro de 2014</a:t>
            </a:r>
            <a:br>
              <a:rPr lang="pt-BR" sz="2000" b="1" dirty="0" smtClean="0"/>
            </a:b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400" b="1" dirty="0" smtClean="0"/>
              <a:t>Comissão: </a:t>
            </a:r>
            <a:r>
              <a:rPr lang="pt-BR" sz="2800" dirty="0" smtClean="0"/>
              <a:t>Coordenadores </a:t>
            </a:r>
            <a:r>
              <a:rPr lang="pt-BR" sz="2800" dirty="0"/>
              <a:t>dos fóruns regionais </a:t>
            </a:r>
            <a:r>
              <a:rPr lang="pt-BR" sz="2800" dirty="0" smtClean="0"/>
              <a:t>presentes:</a:t>
            </a:r>
            <a:r>
              <a:rPr lang="pt-BR" sz="2800" dirty="0"/>
              <a:t> </a:t>
            </a:r>
            <a:r>
              <a:rPr lang="pt-BR" sz="2800" dirty="0" err="1"/>
              <a:t>Antonio</a:t>
            </a:r>
            <a:r>
              <a:rPr lang="pt-BR" sz="2800" dirty="0"/>
              <a:t> Carlos Maciel </a:t>
            </a:r>
            <a:r>
              <a:rPr lang="pt-BR" sz="2800" dirty="0" smtClean="0"/>
              <a:t>(Norte), Isabel </a:t>
            </a:r>
            <a:r>
              <a:rPr lang="pt-BR" sz="2800" dirty="0"/>
              <a:t>Maria Sabino de </a:t>
            </a:r>
            <a:r>
              <a:rPr lang="pt-BR" sz="2800" dirty="0" smtClean="0"/>
              <a:t>Farias e </a:t>
            </a:r>
            <a:r>
              <a:rPr lang="pt-BR" sz="2800" dirty="0" err="1" smtClean="0"/>
              <a:t>Nilma</a:t>
            </a:r>
            <a:r>
              <a:rPr lang="pt-BR" sz="2800" dirty="0" smtClean="0"/>
              <a:t> Margarida </a:t>
            </a:r>
            <a:r>
              <a:rPr lang="pt-BR" sz="2800" dirty="0" err="1" smtClean="0"/>
              <a:t>crusué</a:t>
            </a:r>
            <a:r>
              <a:rPr lang="pt-BR" sz="2800" dirty="0" smtClean="0"/>
              <a:t> (Nordeste), Valéria </a:t>
            </a:r>
            <a:r>
              <a:rPr lang="pt-BR" sz="2800" dirty="0"/>
              <a:t>Silva </a:t>
            </a:r>
            <a:r>
              <a:rPr lang="pt-BR" sz="2800" dirty="0" smtClean="0"/>
              <a:t>Ferreira</a:t>
            </a:r>
            <a:r>
              <a:rPr lang="pt-BR" sz="2800" dirty="0"/>
              <a:t> </a:t>
            </a:r>
            <a:r>
              <a:rPr lang="pt-BR" sz="2800" dirty="0" smtClean="0"/>
              <a:t>(Sul) </a:t>
            </a:r>
            <a:r>
              <a:rPr lang="pt-BR" sz="2800" dirty="0" err="1" smtClean="0"/>
              <a:t>Laerthe</a:t>
            </a:r>
            <a:r>
              <a:rPr lang="pt-BR" sz="2800" dirty="0" smtClean="0"/>
              <a:t> </a:t>
            </a:r>
            <a:r>
              <a:rPr lang="pt-BR" sz="2800" dirty="0"/>
              <a:t>de Moraes Abreu </a:t>
            </a:r>
            <a:r>
              <a:rPr lang="pt-BR" sz="2800" dirty="0" smtClean="0"/>
              <a:t>Júnior (Sudeste)</a:t>
            </a: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>Grupos </a:t>
            </a:r>
            <a:r>
              <a:rPr lang="pt-BR" sz="2800" dirty="0"/>
              <a:t>de trabalho</a:t>
            </a:r>
            <a:r>
              <a:rPr lang="pt-BR" sz="2800" dirty="0" smtClean="0"/>
              <a:t>: GT05 </a:t>
            </a:r>
            <a:r>
              <a:rPr lang="pt-BR" sz="2800" dirty="0"/>
              <a:t>– Maria </a:t>
            </a:r>
            <a:r>
              <a:rPr lang="pt-BR" sz="2800" dirty="0" err="1"/>
              <a:t>Dilnéia</a:t>
            </a:r>
            <a:r>
              <a:rPr lang="pt-BR" sz="2800" dirty="0"/>
              <a:t> Espíndola Fernandes</a:t>
            </a:r>
            <a:br>
              <a:rPr lang="pt-BR" sz="2800" dirty="0"/>
            </a:br>
            <a:r>
              <a:rPr lang="pt-BR" sz="2800" dirty="0"/>
              <a:t>GT08 – </a:t>
            </a:r>
            <a:r>
              <a:rPr lang="pt-BR" sz="2800" dirty="0" err="1"/>
              <a:t>Valeska</a:t>
            </a:r>
            <a:r>
              <a:rPr lang="pt-BR" sz="2800" dirty="0"/>
              <a:t> Maria Fortes de </a:t>
            </a:r>
            <a:r>
              <a:rPr lang="pt-BR" sz="2800" dirty="0" smtClean="0"/>
              <a:t>Oliveira,</a:t>
            </a:r>
            <a:r>
              <a:rPr lang="pt-BR" sz="2800" dirty="0"/>
              <a:t> </a:t>
            </a:r>
            <a:r>
              <a:rPr lang="pt-BR" sz="2800" dirty="0" smtClean="0"/>
              <a:t>GT15 </a:t>
            </a:r>
            <a:r>
              <a:rPr lang="pt-BR" sz="2800" dirty="0"/>
              <a:t>- Rosângela </a:t>
            </a:r>
            <a:r>
              <a:rPr lang="pt-BR" sz="2800" dirty="0" err="1"/>
              <a:t>Gavioli</a:t>
            </a:r>
            <a:r>
              <a:rPr lang="pt-BR" sz="2800" dirty="0"/>
              <a:t> </a:t>
            </a:r>
            <a:r>
              <a:rPr lang="pt-BR" sz="2800" dirty="0" smtClean="0"/>
              <a:t>Prieto</a:t>
            </a:r>
            <a:br>
              <a:rPr lang="pt-BR" sz="2800" dirty="0" smtClean="0"/>
            </a:br>
            <a:r>
              <a:rPr lang="pt-BR" sz="2400" dirty="0"/>
              <a:t>Alfredo Macedo Gomes (vice-presidente Nordeste)</a:t>
            </a:r>
            <a:br>
              <a:rPr lang="pt-BR" sz="2400" dirty="0"/>
            </a:br>
            <a:r>
              <a:rPr lang="pt-BR" sz="2400" dirty="0"/>
              <a:t>Elizeu Clementino (Diretor Financeiro)</a:t>
            </a:r>
            <a:br>
              <a:rPr lang="pt-BR" sz="2400" dirty="0"/>
            </a:b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19714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551"/>
          </a:xfrm>
        </p:spPr>
        <p:txBody>
          <a:bodyPr>
            <a:noAutofit/>
          </a:bodyPr>
          <a:lstStyle/>
          <a:p>
            <a:pPr algn="ctr"/>
            <a:r>
              <a:rPr lang="pt-BR" sz="4400" b="1" dirty="0" smtClean="0">
                <a:solidFill>
                  <a:srgbClr val="FF0000"/>
                </a:solidFill>
              </a:rPr>
              <a:t>(Para formar consenso)</a:t>
            </a:r>
            <a:br>
              <a:rPr lang="pt-BR" sz="4400" b="1" dirty="0" smtClean="0">
                <a:solidFill>
                  <a:srgbClr val="FF0000"/>
                </a:solidFill>
              </a:rPr>
            </a:br>
            <a:r>
              <a:rPr lang="pt-BR" sz="4400" b="1" dirty="0" smtClean="0">
                <a:solidFill>
                  <a:srgbClr val="FF0000"/>
                </a:solidFill>
              </a:rPr>
              <a:t>+++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868214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Art. 6º - Para submeter trabalhos para a Reunião Científica Regional da </a:t>
            </a:r>
            <a:r>
              <a:rPr lang="pt-BR" dirty="0" err="1" smtClean="0"/>
              <a:t>ANPEd</a:t>
            </a:r>
            <a:r>
              <a:rPr lang="pt-BR" dirty="0" smtClean="0"/>
              <a:t> os (as) autores (as) e coautores (as) deverão </a:t>
            </a:r>
            <a:r>
              <a:rPr lang="pt-BR" b="1" dirty="0" smtClean="0">
                <a:solidFill>
                  <a:srgbClr val="FF0000"/>
                </a:solidFill>
              </a:rPr>
              <a:t>ser sócios da </a:t>
            </a:r>
            <a:r>
              <a:rPr lang="pt-BR" b="1" dirty="0" err="1" smtClean="0">
                <a:solidFill>
                  <a:srgbClr val="FF0000"/>
                </a:solidFill>
              </a:rPr>
              <a:t>ANPEd</a:t>
            </a:r>
            <a:r>
              <a:rPr lang="pt-BR" b="1" dirty="0" smtClean="0">
                <a:solidFill>
                  <a:srgbClr val="FF0000"/>
                </a:solidFill>
              </a:rPr>
              <a:t> e quites com a anuidade</a:t>
            </a:r>
            <a:r>
              <a:rPr lang="pt-BR" dirty="0" smtClean="0"/>
              <a:t>.</a:t>
            </a:r>
          </a:p>
          <a:p>
            <a:r>
              <a:rPr lang="pt-BR" dirty="0" smtClean="0"/>
              <a:t>Art. 6º - Para submeter trabalhos para a Reunião Científica Regional da </a:t>
            </a:r>
            <a:r>
              <a:rPr lang="pt-BR" dirty="0" err="1" smtClean="0"/>
              <a:t>ANPEd</a:t>
            </a:r>
            <a:r>
              <a:rPr lang="pt-BR" dirty="0" smtClean="0"/>
              <a:t> os (as) autores (as) e coautores (as) deverão </a:t>
            </a:r>
            <a:r>
              <a:rPr lang="pt-BR" dirty="0" smtClean="0">
                <a:solidFill>
                  <a:srgbClr val="FF0000"/>
                </a:solidFill>
              </a:rPr>
              <a:t>ser sócios da </a:t>
            </a:r>
            <a:r>
              <a:rPr lang="pt-BR" dirty="0" err="1" smtClean="0">
                <a:solidFill>
                  <a:srgbClr val="FF0000"/>
                </a:solidFill>
              </a:rPr>
              <a:t>ANPEd</a:t>
            </a:r>
            <a:r>
              <a:rPr lang="pt-BR" dirty="0" smtClean="0">
                <a:solidFill>
                  <a:srgbClr val="FF0000"/>
                </a:solidFill>
              </a:rPr>
              <a:t> e quites com a anuidade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FF0000"/>
                </a:solidFill>
              </a:rPr>
              <a:t>PENSAR O ESCALONAMENTO</a:t>
            </a:r>
            <a:r>
              <a:rPr lang="pt-BR" dirty="0" smtClean="0"/>
              <a:t> </a:t>
            </a:r>
          </a:p>
          <a:p>
            <a:r>
              <a:rPr lang="pt-BR" dirty="0" smtClean="0"/>
              <a:t>Art</a:t>
            </a:r>
            <a:r>
              <a:rPr lang="pt-BR" dirty="0"/>
              <a:t>. 6º - Para submeter trabalhos para a Reunião Científica Regional da </a:t>
            </a:r>
            <a:r>
              <a:rPr lang="pt-BR" dirty="0" err="1"/>
              <a:t>ANPEd</a:t>
            </a:r>
            <a:r>
              <a:rPr lang="pt-BR" dirty="0"/>
              <a:t> os (as) autores (as) e coautores (as) que forem </a:t>
            </a:r>
            <a:r>
              <a:rPr lang="pt-BR" dirty="0">
                <a:solidFill>
                  <a:srgbClr val="FF0000"/>
                </a:solidFill>
              </a:rPr>
              <a:t>sócios da </a:t>
            </a:r>
            <a:r>
              <a:rPr lang="pt-BR" dirty="0" err="1">
                <a:solidFill>
                  <a:srgbClr val="FF0000"/>
                </a:solidFill>
              </a:rPr>
              <a:t>ANPEd</a:t>
            </a:r>
            <a:r>
              <a:rPr lang="pt-BR" dirty="0">
                <a:solidFill>
                  <a:srgbClr val="FF0000"/>
                </a:solidFill>
              </a:rPr>
              <a:t> e quites com a anuidade terão desconto no valor das inscrições</a:t>
            </a:r>
            <a:r>
              <a:rPr lang="pt-BR" dirty="0"/>
              <a:t>.</a:t>
            </a:r>
            <a:r>
              <a:rPr lang="pt-BR" dirty="0" smtClean="0"/>
              <a:t> 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Sugere suprimir Art. 6o</a:t>
            </a:r>
            <a:r>
              <a:rPr lang="pt-BR" dirty="0" smtClean="0"/>
              <a:t>. (Argumento: sugere a retirada deste item por considerar que a questão da exigência de quitação da anuidade para inscrição é especificamente atribuição nacional não devendo constar neste regulamento das regionais)</a:t>
            </a:r>
          </a:p>
          <a:p>
            <a:r>
              <a:rPr lang="pt-BR" dirty="0">
                <a:solidFill>
                  <a:srgbClr val="FF0000"/>
                </a:solidFill>
              </a:rPr>
              <a:t>Não obteve consenso </a:t>
            </a:r>
            <a:r>
              <a:rPr lang="pt-BR" dirty="0"/>
              <a:t>e depende da mudança estatutária em relação ao escalonamento das anuidades.</a:t>
            </a:r>
            <a:r>
              <a:rPr lang="pt-BR" dirty="0" smtClean="0"/>
              <a:t> </a:t>
            </a:r>
          </a:p>
          <a:p>
            <a:r>
              <a:rPr lang="pt-BR" dirty="0">
                <a:solidFill>
                  <a:srgbClr val="FF0000"/>
                </a:solidFill>
              </a:rPr>
              <a:t>Propõe supressão do item que prevê exigência de associação dos alunos para apresentação de trabalho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>
                <a:solidFill>
                  <a:srgbClr val="FF0000"/>
                </a:solidFill>
              </a:rPr>
              <a:t>Propõe mudança ou supressão do</a:t>
            </a:r>
            <a:r>
              <a:rPr lang="pt-BR" dirty="0"/>
              <a:t> art. 6º, por serem de opinião </a:t>
            </a:r>
            <a:r>
              <a:rPr lang="pt-BR" dirty="0">
                <a:solidFill>
                  <a:srgbClr val="FF0000"/>
                </a:solidFill>
              </a:rPr>
              <a:t>contrários </a:t>
            </a:r>
            <a:r>
              <a:rPr lang="pt-BR" dirty="0" smtClean="0">
                <a:solidFill>
                  <a:srgbClr val="FF0000"/>
                </a:solidFill>
              </a:rPr>
              <a:t>aos </a:t>
            </a:r>
            <a:r>
              <a:rPr lang="pt-BR" dirty="0">
                <a:solidFill>
                  <a:srgbClr val="FF0000"/>
                </a:solidFill>
              </a:rPr>
              <a:t>critérios que implicam em cobrança </a:t>
            </a:r>
            <a:r>
              <a:rPr lang="pt-BR" dirty="0"/>
              <a:t>- entendida como ser sócio quite ou ter que se associar à </a:t>
            </a:r>
            <a:r>
              <a:rPr lang="pt-BR" dirty="0" err="1"/>
              <a:t>Anped</a:t>
            </a:r>
            <a:r>
              <a:rPr lang="pt-BR" dirty="0"/>
              <a:t> - para participar, com apresentação de trabalho, nas regionais. As sugestões passam por fazermos um esforço conjunto na divulgação da entidade e seu papel na educação nacional para, com isso, aumentar o quadro de associados, viabilizando a sua manutenção e fortalecimento</a:t>
            </a:r>
            <a:r>
              <a:rPr lang="pt-BR" dirty="0" smtClean="0"/>
              <a:t>.</a:t>
            </a:r>
          </a:p>
          <a:p>
            <a:r>
              <a:rPr lang="pt-BR" dirty="0" smtClean="0"/>
              <a:t>Parágrafo único – </a:t>
            </a:r>
            <a:r>
              <a:rPr lang="pt-BR" dirty="0" smtClean="0">
                <a:solidFill>
                  <a:srgbClr val="FF0000"/>
                </a:solidFill>
              </a:rPr>
              <a:t>A taxa de inscrição dos trabalhos deve ser simbólica</a:t>
            </a:r>
            <a:r>
              <a:rPr lang="pt-BR" dirty="0" smtClean="0"/>
              <a:t>, sendo que os autores (as) e coautores (as) dos trabalhos aprovados pagarão uma taxa extra para poderem apresentá-los na Reunião Científica Regional. </a:t>
            </a:r>
          </a:p>
        </p:txBody>
      </p:sp>
    </p:spTree>
    <p:extLst>
      <p:ext uri="{BB962C8B-B14F-4D97-AF65-F5344CB8AC3E}">
        <p14:creationId xmlns:p14="http://schemas.microsoft.com/office/powerpoint/2010/main" val="1335735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Proposta inserção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Novo---&gt; </a:t>
            </a:r>
            <a:r>
              <a:rPr lang="pt-BR" dirty="0"/>
              <a:t>Art.  - A verba arrecadada com a inscrição no evento deve reverter para</a:t>
            </a:r>
            <a:r>
              <a:rPr lang="pt-BR" dirty="0" smtClean="0"/>
              <a:t> </a:t>
            </a:r>
          </a:p>
          <a:p>
            <a:pPr marL="0" indent="0">
              <a:buNone/>
            </a:pPr>
            <a:r>
              <a:rPr lang="pt-BR" dirty="0" smtClean="0"/>
              <a:t>I -</a:t>
            </a:r>
            <a:r>
              <a:rPr lang="pt-BR" dirty="0"/>
              <a:t> </a:t>
            </a:r>
            <a:r>
              <a:rPr lang="pt-BR" dirty="0" smtClean="0"/>
              <a:t>gastos </a:t>
            </a:r>
            <a:r>
              <a:rPr lang="pt-BR" dirty="0"/>
              <a:t>com a realização da Reunião; os usos desta verba serão decididos em comum acordo entre a Comissão Organizadora Regional e a Comissão Organizadora Local (80</a:t>
            </a:r>
            <a:r>
              <a:rPr lang="pt-BR" dirty="0" smtClean="0"/>
              <a:t>%);</a:t>
            </a:r>
          </a:p>
          <a:p>
            <a:pPr marL="0" indent="0">
              <a:buNone/>
            </a:pPr>
            <a:r>
              <a:rPr lang="pt-BR" dirty="0"/>
              <a:t>II- </a:t>
            </a:r>
            <a:r>
              <a:rPr lang="pt-BR" dirty="0" smtClean="0"/>
              <a:t>a </a:t>
            </a:r>
            <a:r>
              <a:rPr lang="pt-BR" dirty="0" err="1"/>
              <a:t>ANPEd</a:t>
            </a:r>
            <a:r>
              <a:rPr lang="pt-BR" dirty="0"/>
              <a:t>, com vistas às despesas com a reunião: viagens de seu Vice-presidente regional e outros membros da Diretoria; diárias necessárias, etc. (20%)</a:t>
            </a:r>
          </a:p>
        </p:txBody>
      </p:sp>
    </p:spTree>
    <p:extLst>
      <p:ext uri="{BB962C8B-B14F-4D97-AF65-F5344CB8AC3E}">
        <p14:creationId xmlns:p14="http://schemas.microsoft.com/office/powerpoint/2010/main" val="2789604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75910" y="214176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/>
              <a:t>CAPÍTULO II – Da Comissão Organizadora</a:t>
            </a:r>
            <a:r>
              <a:rPr lang="pt-BR" sz="4000" dirty="0" smtClean="0"/>
              <a:t> </a:t>
            </a:r>
            <a:br>
              <a:rPr lang="pt-BR" sz="4000" dirty="0" smtClean="0"/>
            </a:br>
            <a:r>
              <a:rPr lang="pt-BR" sz="4000" b="1" dirty="0" smtClean="0">
                <a:solidFill>
                  <a:srgbClr val="FF0000"/>
                </a:solidFill>
              </a:rPr>
              <a:t>(para formar consenso)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/>
              <a:t>Art. 7º - A Comissão organizadora das Reuniões Científicas Regionais terá a </a:t>
            </a:r>
            <a:r>
              <a:rPr lang="pt-BR" b="1" dirty="0" smtClean="0"/>
              <a:t>seguinte </a:t>
            </a:r>
            <a:r>
              <a:rPr lang="pt-BR" b="1" dirty="0"/>
              <a:t>composição:</a:t>
            </a:r>
            <a:r>
              <a:rPr lang="pt-BR" dirty="0" smtClean="0"/>
              <a:t> </a:t>
            </a:r>
          </a:p>
          <a:p>
            <a:pPr marL="0" indent="0">
              <a:buNone/>
            </a:pPr>
            <a:r>
              <a:rPr lang="pt-BR" dirty="0"/>
              <a:t>I - Diretoria da </a:t>
            </a:r>
            <a:r>
              <a:rPr lang="pt-BR" dirty="0" err="1"/>
              <a:t>ANPEd</a:t>
            </a:r>
            <a:r>
              <a:rPr lang="pt-BR" dirty="0"/>
              <a:t>;</a:t>
            </a:r>
            <a:r>
              <a:rPr lang="pt-BR" dirty="0" smtClean="0"/>
              <a:t> (</a:t>
            </a:r>
            <a:r>
              <a:rPr lang="pt-BR" u="sng" dirty="0" smtClean="0">
                <a:solidFill>
                  <a:srgbClr val="FF0000"/>
                </a:solidFill>
              </a:rPr>
              <a:t>III - Vice-presidente </a:t>
            </a:r>
            <a:r>
              <a:rPr lang="pt-BR" u="sng" dirty="0">
                <a:solidFill>
                  <a:srgbClr val="FF0000"/>
                </a:solidFill>
              </a:rPr>
              <a:t>regional da </a:t>
            </a:r>
            <a:r>
              <a:rPr lang="pt-BR" u="sng" dirty="0" err="1">
                <a:solidFill>
                  <a:srgbClr val="FF0000"/>
                </a:solidFill>
              </a:rPr>
              <a:t>Anped</a:t>
            </a:r>
            <a:r>
              <a:rPr lang="pt-BR" u="sng" dirty="0" smtClean="0">
                <a:solidFill>
                  <a:srgbClr val="FF0000"/>
                </a:solidFill>
              </a:rPr>
              <a:t>. </a:t>
            </a:r>
            <a:r>
              <a:rPr lang="pt-BR" dirty="0" smtClean="0">
                <a:solidFill>
                  <a:srgbClr val="FF0000"/>
                </a:solidFill>
              </a:rPr>
              <a:t>III </a:t>
            </a:r>
            <a:r>
              <a:rPr lang="pt-BR" dirty="0">
                <a:solidFill>
                  <a:srgbClr val="FF0000"/>
                </a:solidFill>
              </a:rPr>
              <a:t>– Vice-Presidente Regional da </a:t>
            </a:r>
            <a:r>
              <a:rPr lang="pt-BR" dirty="0" err="1">
                <a:solidFill>
                  <a:srgbClr val="FF0000"/>
                </a:solidFill>
              </a:rPr>
              <a:t>ANPEd</a:t>
            </a:r>
            <a:r>
              <a:rPr lang="pt-BR" dirty="0">
                <a:solidFill>
                  <a:srgbClr val="FF0000"/>
                </a:solidFill>
              </a:rPr>
              <a:t> e, na sua ausência, por membro da Diretoria designado pela Presidência da </a:t>
            </a:r>
            <a:r>
              <a:rPr lang="pt-BR" dirty="0" smtClean="0">
                <a:solidFill>
                  <a:srgbClr val="FF0000"/>
                </a:solidFill>
              </a:rPr>
              <a:t>associação</a:t>
            </a:r>
            <a:r>
              <a:rPr lang="pt-BR" dirty="0" smtClean="0"/>
              <a:t>. </a:t>
            </a:r>
            <a:r>
              <a:rPr lang="pt-BR" dirty="0">
                <a:solidFill>
                  <a:srgbClr val="FF0000"/>
                </a:solidFill>
              </a:rPr>
              <a:t>I - Diretoria da </a:t>
            </a:r>
            <a:r>
              <a:rPr lang="pt-BR" dirty="0" err="1">
                <a:solidFill>
                  <a:srgbClr val="FF0000"/>
                </a:solidFill>
              </a:rPr>
              <a:t>ANPEd</a:t>
            </a:r>
            <a:r>
              <a:rPr lang="pt-BR" dirty="0">
                <a:solidFill>
                  <a:srgbClr val="FF0000"/>
                </a:solidFill>
              </a:rPr>
              <a:t>, através de seu Vice-presidente </a:t>
            </a:r>
            <a:r>
              <a:rPr lang="pt-BR" dirty="0" smtClean="0">
                <a:solidFill>
                  <a:srgbClr val="FF0000"/>
                </a:solidFill>
              </a:rPr>
              <a:t>regional</a:t>
            </a:r>
            <a:r>
              <a:rPr lang="pt-BR" dirty="0" smtClean="0"/>
              <a:t> </a:t>
            </a:r>
            <a:r>
              <a:rPr lang="pt-BR" u="sng" dirty="0" smtClean="0"/>
              <a:t>)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II - Coordenação do Fórum Regional de Pós-Graduação (ou fóruns regionais);</a:t>
            </a:r>
            <a:r>
              <a:rPr lang="pt-BR" dirty="0" smtClean="0"/>
              <a:t> </a:t>
            </a:r>
          </a:p>
          <a:p>
            <a:pPr marL="0" indent="0">
              <a:buNone/>
            </a:pPr>
            <a:r>
              <a:rPr lang="pt-BR" dirty="0"/>
              <a:t>III - Coordenador (a) local do evento</a:t>
            </a:r>
            <a:r>
              <a:rPr lang="pt-BR" dirty="0" smtClean="0"/>
              <a:t>; </a:t>
            </a:r>
          </a:p>
          <a:p>
            <a:pPr marL="0" indent="0">
              <a:buNone/>
            </a:pPr>
            <a:r>
              <a:rPr lang="pt-BR" dirty="0"/>
              <a:t>IV - Coordenadores (as) de Programas de Pós-Graduação em Educação – </a:t>
            </a:r>
            <a:r>
              <a:rPr lang="pt-BR" dirty="0" err="1"/>
              <a:t>PPGEs</a:t>
            </a:r>
            <a:r>
              <a:rPr lang="pt-BR" dirty="0"/>
              <a:t> filiados à ANPED;</a:t>
            </a:r>
            <a:r>
              <a:rPr lang="pt-BR" dirty="0" smtClean="0"/>
              <a:t> (</a:t>
            </a:r>
            <a:r>
              <a:rPr lang="pt-BR" dirty="0" smtClean="0">
                <a:solidFill>
                  <a:srgbClr val="FF0000"/>
                </a:solidFill>
              </a:rPr>
              <a:t>ou IV </a:t>
            </a:r>
            <a:r>
              <a:rPr lang="pt-BR" dirty="0">
                <a:solidFill>
                  <a:srgbClr val="FF0000"/>
                </a:solidFill>
              </a:rPr>
              <a:t>- Coordenadores (as) de Programas de Pós-Graduação em Educação – </a:t>
            </a:r>
            <a:r>
              <a:rPr lang="pt-BR" dirty="0" err="1">
                <a:solidFill>
                  <a:srgbClr val="FF0000"/>
                </a:solidFill>
              </a:rPr>
              <a:t>PPGEs</a:t>
            </a:r>
            <a:r>
              <a:rPr lang="pt-BR" dirty="0">
                <a:solidFill>
                  <a:srgbClr val="FF0000"/>
                </a:solidFill>
              </a:rPr>
              <a:t> - da </a:t>
            </a:r>
            <a:r>
              <a:rPr lang="pt-BR" dirty="0" smtClean="0">
                <a:solidFill>
                  <a:srgbClr val="FF0000"/>
                </a:solidFill>
              </a:rPr>
              <a:t>região)</a:t>
            </a:r>
            <a:r>
              <a:rPr lang="pt-BR" dirty="0" smtClean="0"/>
              <a:t>; </a:t>
            </a:r>
          </a:p>
          <a:p>
            <a:pPr marL="0" indent="0">
              <a:buNone/>
            </a:pPr>
            <a:r>
              <a:rPr lang="pt-BR" dirty="0" smtClean="0"/>
              <a:t>V </a:t>
            </a:r>
            <a:r>
              <a:rPr lang="pt-BR" dirty="0"/>
              <a:t>- Representantes do Programa que sediará a realização da Reunião Científica </a:t>
            </a:r>
            <a:r>
              <a:rPr lang="pt-BR" dirty="0" smtClean="0"/>
              <a:t>Regional.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666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(Consenso)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Parágrafo único – Os </a:t>
            </a:r>
            <a:r>
              <a:rPr lang="pt-BR" dirty="0" err="1"/>
              <a:t>PPGEs</a:t>
            </a:r>
            <a:r>
              <a:rPr lang="pt-BR" dirty="0"/>
              <a:t> recém-criados, ainda não filiados à ANPED, poderão participar da Comissão Organizadora na qualidade de </a:t>
            </a:r>
            <a:r>
              <a:rPr lang="pt-BR" dirty="0" smtClean="0"/>
              <a:t>convidados.</a:t>
            </a:r>
          </a:p>
          <a:p>
            <a:r>
              <a:rPr lang="pt-BR" dirty="0" smtClean="0"/>
              <a:t>Parágrafo </a:t>
            </a:r>
            <a:r>
              <a:rPr lang="pt-BR" dirty="0"/>
              <a:t>único – Os </a:t>
            </a:r>
            <a:r>
              <a:rPr lang="pt-BR" dirty="0" err="1"/>
              <a:t>PPGEs</a:t>
            </a:r>
            <a:r>
              <a:rPr lang="pt-BR" dirty="0"/>
              <a:t> recém-criados, ainda não filiados à ANPED, poderão participar da Comissão Organizadora na qualidade </a:t>
            </a:r>
            <a:r>
              <a:rPr lang="pt-BR" dirty="0">
                <a:solidFill>
                  <a:srgbClr val="FF0000"/>
                </a:solidFill>
              </a:rPr>
              <a:t>de convidados com direito a voz e sem direito a voto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b="1" dirty="0"/>
              <a:t>mesmo sentido de B, redação diferente--&gt; </a:t>
            </a:r>
            <a:r>
              <a:rPr lang="pt-BR" dirty="0"/>
              <a:t>Parágrafo único – Os </a:t>
            </a:r>
            <a:r>
              <a:rPr lang="pt-BR" dirty="0" err="1"/>
              <a:t>PPGEs</a:t>
            </a:r>
            <a:r>
              <a:rPr lang="pt-BR" dirty="0"/>
              <a:t> recém </a:t>
            </a:r>
            <a:r>
              <a:rPr lang="pt-BR" dirty="0">
                <a:solidFill>
                  <a:srgbClr val="FF0000"/>
                </a:solidFill>
              </a:rPr>
              <a:t>recomendados pela CAPES </a:t>
            </a:r>
            <a:r>
              <a:rPr lang="pt-BR" dirty="0"/>
              <a:t>ainda não filiados à ANPED poderão participar da Comissão Organizadora na qualidade de convidados.</a:t>
            </a:r>
            <a:r>
              <a:rPr lang="pt-BR" dirty="0" smtClean="0"/>
              <a:t> </a:t>
            </a:r>
          </a:p>
          <a:p>
            <a:r>
              <a:rPr lang="pt-BR" dirty="0" smtClean="0"/>
              <a:t>(Há uma sugestão para suprimir)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7600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99245"/>
            <a:ext cx="10515600" cy="5777718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 smtClean="0"/>
              <a:t>Art. 8º - Compete à Comissão Organizadora: (Altera </a:t>
            </a:r>
            <a:r>
              <a:rPr lang="pt-BR" b="1" dirty="0"/>
              <a:t>e tb. I, II, IV, VI, VIII, IX  ---&gt;</a:t>
            </a:r>
            <a:r>
              <a:rPr lang="pt-BR" dirty="0"/>
              <a:t> Art. 8º - Compete à Comissão Organizadora </a:t>
            </a:r>
            <a:r>
              <a:rPr lang="pt-BR" dirty="0" smtClean="0"/>
              <a:t>Regional): </a:t>
            </a:r>
            <a:endParaRPr lang="pt-BR" b="1" dirty="0" smtClean="0"/>
          </a:p>
          <a:p>
            <a:pPr marL="0" indent="0">
              <a:buNone/>
            </a:pPr>
            <a:r>
              <a:rPr lang="pt-BR" dirty="0"/>
              <a:t>I - Planejar, executar e avaliar a Reunião Científica Regional, de forma articulada à diretoria da </a:t>
            </a:r>
            <a:r>
              <a:rPr lang="pt-BR" dirty="0" err="1"/>
              <a:t>ANPEd</a:t>
            </a:r>
            <a:r>
              <a:rPr lang="pt-BR" dirty="0" smtClean="0"/>
              <a:t>; (</a:t>
            </a:r>
            <a:r>
              <a:rPr lang="pt-BR" strike="sngStrike" dirty="0" smtClean="0">
                <a:solidFill>
                  <a:srgbClr val="FF0000"/>
                </a:solidFill>
              </a:rPr>
              <a:t>I</a:t>
            </a:r>
            <a:r>
              <a:rPr lang="pt-BR" strike="sngStrike" dirty="0">
                <a:solidFill>
                  <a:srgbClr val="FF0000"/>
                </a:solidFill>
              </a:rPr>
              <a:t>. de forma articulada à diretoria da </a:t>
            </a:r>
            <a:r>
              <a:rPr lang="pt-BR" strike="sngStrike" dirty="0" err="1">
                <a:solidFill>
                  <a:srgbClr val="FF0000"/>
                </a:solidFill>
              </a:rPr>
              <a:t>ANPEd</a:t>
            </a:r>
            <a:r>
              <a:rPr lang="pt-BR" strike="sngStrike" dirty="0">
                <a:solidFill>
                  <a:srgbClr val="FF0000"/>
                </a:solidFill>
              </a:rPr>
              <a:t>;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r>
              <a:rPr lang="pt-BR" dirty="0"/>
              <a:t>II - Elaborar as orientações gerais e normas do evento, observando as disposições e demais resoluções da </a:t>
            </a:r>
            <a:r>
              <a:rPr lang="pt-BR" dirty="0" err="1"/>
              <a:t>ANPEd</a:t>
            </a:r>
            <a:r>
              <a:rPr lang="pt-BR" dirty="0" smtClean="0"/>
              <a:t>; </a:t>
            </a:r>
            <a:r>
              <a:rPr lang="pt-BR" dirty="0" smtClean="0">
                <a:solidFill>
                  <a:srgbClr val="FF0000"/>
                </a:solidFill>
              </a:rPr>
              <a:t>(</a:t>
            </a:r>
            <a:r>
              <a:rPr lang="pt-BR" strike="sngStrike" dirty="0" smtClean="0">
                <a:solidFill>
                  <a:srgbClr val="FF0000"/>
                </a:solidFill>
              </a:rPr>
              <a:t>II. </a:t>
            </a:r>
            <a:r>
              <a:rPr lang="pt-BR" dirty="0">
                <a:solidFill>
                  <a:srgbClr val="FF0000"/>
                </a:solidFill>
              </a:rPr>
              <a:t>Elaborar as orientações gerais e normas do evento</a:t>
            </a:r>
            <a:r>
              <a:rPr lang="pt-BR" strike="sngStrike" dirty="0">
                <a:solidFill>
                  <a:srgbClr val="FF0000"/>
                </a:solidFill>
              </a:rPr>
              <a:t>, observando as disposições e demais resoluções da </a:t>
            </a:r>
            <a:r>
              <a:rPr lang="pt-BR" strike="sngStrike" dirty="0" err="1" smtClean="0">
                <a:solidFill>
                  <a:srgbClr val="FF0000"/>
                </a:solidFill>
              </a:rPr>
              <a:t>ANPEd</a:t>
            </a:r>
            <a:r>
              <a:rPr lang="pt-BR" strike="sngStrike" dirty="0" smtClean="0">
                <a:solidFill>
                  <a:srgbClr val="FF0000"/>
                </a:solidFill>
              </a:rPr>
              <a:t>)</a:t>
            </a:r>
            <a:r>
              <a:rPr lang="pt-BR" dirty="0" smtClean="0"/>
              <a:t>; </a:t>
            </a:r>
          </a:p>
          <a:p>
            <a:pPr marL="0" indent="0">
              <a:buNone/>
            </a:pPr>
            <a:r>
              <a:rPr lang="pt-BR" dirty="0"/>
              <a:t>III - Definir o formato e a temática da Reunião Científica Regional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r>
              <a:rPr lang="pt-BR" dirty="0"/>
              <a:t>IV - Elaborar projetos para agências de fomento e buscar outras formas de financiamento e apoio para a realização do evento</a:t>
            </a:r>
            <a:r>
              <a:rPr lang="pt-BR" dirty="0" smtClean="0"/>
              <a:t>; (</a:t>
            </a:r>
            <a:r>
              <a:rPr lang="pt-BR" dirty="0" smtClean="0">
                <a:solidFill>
                  <a:srgbClr val="FF0000"/>
                </a:solidFill>
              </a:rPr>
              <a:t>IV </a:t>
            </a:r>
            <a:r>
              <a:rPr lang="pt-BR" dirty="0">
                <a:solidFill>
                  <a:srgbClr val="FF0000"/>
                </a:solidFill>
              </a:rPr>
              <a:t>- Submeter às agencias de fomento projetos visando financiamento e outras formas de apoio para realização do evento</a:t>
            </a:r>
            <a:r>
              <a:rPr lang="pt-BR" dirty="0" smtClean="0"/>
              <a:t>.</a:t>
            </a:r>
            <a:r>
              <a:rPr lang="pt-BR" dirty="0"/>
              <a:t>)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V - Coordenar o processo de submissão e as regras de avaliação dos trabalhos a serem apresentados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r>
              <a:rPr lang="pt-BR" dirty="0"/>
              <a:t>VI - Definir a programação da reunião, garantindo-se a representação dos diferentes </a:t>
            </a:r>
            <a:r>
              <a:rPr lang="pt-BR" dirty="0" err="1"/>
              <a:t>PPGEs</a:t>
            </a:r>
            <a:r>
              <a:rPr lang="pt-BR" dirty="0"/>
              <a:t> da região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r>
              <a:rPr lang="pt-BR" dirty="0"/>
              <a:t>VII - Definir, a partir da indicação dos </a:t>
            </a:r>
            <a:r>
              <a:rPr lang="pt-BR" dirty="0" err="1"/>
              <a:t>PPGEs</a:t>
            </a:r>
            <a:r>
              <a:rPr lang="pt-BR" dirty="0"/>
              <a:t> da respectiva região, os membros do comitê científico e o banco de </a:t>
            </a:r>
            <a:r>
              <a:rPr lang="pt-BR" dirty="0" err="1"/>
              <a:t>pareceristas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r>
              <a:rPr lang="pt-BR" dirty="0"/>
              <a:t>VIII - Garantir as publicações decorrentes da Reunião Científica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r>
              <a:rPr lang="pt-BR" dirty="0"/>
              <a:t>IX - Elaborar relatório final da Reunião Científica Regional.</a:t>
            </a:r>
          </a:p>
        </p:txBody>
      </p:sp>
    </p:spTree>
    <p:extLst>
      <p:ext uri="{BB962C8B-B14F-4D97-AF65-F5344CB8AC3E}">
        <p14:creationId xmlns:p14="http://schemas.microsoft.com/office/powerpoint/2010/main" val="1813049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98526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4400" b="1" dirty="0" smtClean="0"/>
              <a:t>CAPÍTULO </a:t>
            </a:r>
            <a:r>
              <a:rPr lang="pt-BR" sz="4400" b="1" dirty="0"/>
              <a:t>III - Da estrutura das Reuniões Científicas Regionais da </a:t>
            </a:r>
            <a:r>
              <a:rPr lang="pt-BR" sz="4400" b="1" dirty="0" err="1" smtClean="0"/>
              <a:t>ANPEd</a:t>
            </a:r>
            <a:r>
              <a:rPr lang="pt-BR" sz="4400" b="1" dirty="0" smtClean="0"/>
              <a:t/>
            </a:r>
            <a:br>
              <a:rPr lang="pt-BR" sz="4400" b="1" dirty="0" smtClean="0"/>
            </a:br>
            <a:r>
              <a:rPr lang="pt-BR" sz="4400" b="1" dirty="0" smtClean="0">
                <a:solidFill>
                  <a:srgbClr val="FF0000"/>
                </a:solidFill>
              </a:rPr>
              <a:t>Consenso</a:t>
            </a:r>
            <a:r>
              <a:rPr lang="pt-BR" sz="4400" b="1" dirty="0" smtClean="0"/>
              <a:t/>
            </a:r>
            <a:br>
              <a:rPr lang="pt-BR" sz="4400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63651"/>
            <a:ext cx="10515600" cy="4013312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/>
              <a:t>Art</a:t>
            </a:r>
            <a:r>
              <a:rPr lang="pt-BR" dirty="0"/>
              <a:t>. 9º - A Reunião Científica Regional poderá abranger atividades acadêmicas e político-organizativas, tais como: conferências, mesas temáticas, trabalhos encomendados, apresentação de trabalhos e pôsteres, reuniões de entidades, reuniões político-organizativas e reuniões de fóruns, entre outras.</a:t>
            </a:r>
          </a:p>
        </p:txBody>
      </p:sp>
    </p:spTree>
    <p:extLst>
      <p:ext uri="{BB962C8B-B14F-4D97-AF65-F5344CB8AC3E}">
        <p14:creationId xmlns:p14="http://schemas.microsoft.com/office/powerpoint/2010/main" val="1221392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 smtClean="0">
                <a:solidFill>
                  <a:srgbClr val="FF0000"/>
                </a:solidFill>
              </a:rPr>
              <a:t>(Para forma consenso)</a:t>
            </a:r>
            <a:endParaRPr lang="pt-BR" sz="48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Art. 10 – Os trabalhos e pôsteres serão submetidos para avaliação por meio do sistema de submissão de trabalhos da </a:t>
            </a:r>
            <a:r>
              <a:rPr lang="pt-BR" dirty="0" err="1"/>
              <a:t>ANPEd</a:t>
            </a:r>
            <a:r>
              <a:rPr lang="pt-BR" dirty="0" smtClean="0"/>
              <a:t>.</a:t>
            </a:r>
          </a:p>
          <a:p>
            <a:r>
              <a:rPr lang="pt-BR" dirty="0" smtClean="0"/>
              <a:t>Art</a:t>
            </a:r>
            <a:r>
              <a:rPr lang="pt-BR" dirty="0"/>
              <a:t>. 10 – Os trabalhos e pôsteres </a:t>
            </a:r>
            <a:r>
              <a:rPr lang="pt-BR" dirty="0">
                <a:solidFill>
                  <a:srgbClr val="FF0000"/>
                </a:solidFill>
              </a:rPr>
              <a:t>poderão ser submetidos </a:t>
            </a:r>
            <a:r>
              <a:rPr lang="pt-BR" dirty="0"/>
              <a:t>para avaliação por meio do sistema eletrônico de submissão de trabalhos da </a:t>
            </a:r>
            <a:r>
              <a:rPr lang="pt-BR" dirty="0" err="1"/>
              <a:t>ANPEd</a:t>
            </a:r>
            <a:r>
              <a:rPr lang="pt-BR" dirty="0"/>
              <a:t> ou </a:t>
            </a:r>
            <a:r>
              <a:rPr lang="pt-BR" dirty="0" smtClean="0"/>
              <a:t>por </a:t>
            </a:r>
            <a:r>
              <a:rPr lang="pt-BR" dirty="0"/>
              <a:t>outro, conforme deliberação de cada região</a:t>
            </a:r>
            <a:r>
              <a:rPr lang="pt-BR" dirty="0" smtClean="0"/>
              <a:t>.</a:t>
            </a:r>
          </a:p>
          <a:p>
            <a:r>
              <a:rPr lang="pt-BR" dirty="0"/>
              <a:t>&lt;--alterado--- Art. 10 – O</a:t>
            </a:r>
            <a:r>
              <a:rPr lang="pt-BR" u="sng" dirty="0"/>
              <a:t> processo de submissão e avaliação de </a:t>
            </a:r>
            <a:r>
              <a:rPr lang="pt-BR" dirty="0"/>
              <a:t>trabalhos e pôsteres </a:t>
            </a:r>
            <a:r>
              <a:rPr lang="pt-BR" u="sng" dirty="0">
                <a:solidFill>
                  <a:srgbClr val="FF0000"/>
                </a:solidFill>
              </a:rPr>
              <a:t>será definido pela Comissão Organizadora regional, responsável por cada edição do evento</a:t>
            </a:r>
            <a:r>
              <a:rPr lang="pt-BR" u="sng" dirty="0" smtClean="0"/>
              <a:t>.</a:t>
            </a:r>
          </a:p>
          <a:p>
            <a:r>
              <a:rPr lang="pt-BR" b="1" dirty="0"/>
              <a:t>altera e transforma em Art. 12 --&gt;</a:t>
            </a:r>
            <a:r>
              <a:rPr lang="pt-BR" dirty="0"/>
              <a:t>  – Os trabalhos e pôsteres serão submetidos para avaliação de acordo </a:t>
            </a:r>
            <a:r>
              <a:rPr lang="pt-BR" dirty="0">
                <a:solidFill>
                  <a:srgbClr val="FF0000"/>
                </a:solidFill>
              </a:rPr>
              <a:t>com o sistema organizado pela Comissão Organizadora Regional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3303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Proposta de inserção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Novo--&gt; </a:t>
            </a:r>
            <a:r>
              <a:rPr lang="pt-BR" dirty="0"/>
              <a:t>Parágrafo Único: A Comissão Organizadora Regional definirá um Comitê Científico para a seleção dos trabalhos e pôsteres constituído por docentes dos Programas de Pós-graduação participantes.</a:t>
            </a:r>
          </a:p>
        </p:txBody>
      </p:sp>
    </p:spTree>
    <p:extLst>
      <p:ext uri="{BB962C8B-B14F-4D97-AF65-F5344CB8AC3E}">
        <p14:creationId xmlns:p14="http://schemas.microsoft.com/office/powerpoint/2010/main" val="338685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Consenso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Art. 11 – Para as Reuniões Científicas Regionais serão aceitos como trabalhos os ensaios (distintos de revisão de literatura) e os estudos com conclusões parciais ou finais, abordando temáticas novas ou já estabelecidas na área da Educação, que evidenciem elaboração teórica e rigor conceitual na análise</a:t>
            </a:r>
            <a:r>
              <a:rPr lang="pt-BR" dirty="0" smtClean="0"/>
              <a:t>.</a:t>
            </a:r>
          </a:p>
          <a:p>
            <a:r>
              <a:rPr lang="pt-BR" dirty="0"/>
              <a:t>&lt;-----mesmo sentido--- Art. 11 – Para as Reuniões Científicas Regionais serão aceitos como trabalhos </a:t>
            </a:r>
            <a:r>
              <a:rPr lang="pt-BR" strike="sngStrike" dirty="0">
                <a:solidFill>
                  <a:srgbClr val="FF0000"/>
                </a:solidFill>
              </a:rPr>
              <a:t>os ensaios (distintos de revisão de literatura) e </a:t>
            </a:r>
            <a:r>
              <a:rPr lang="pt-BR" dirty="0"/>
              <a:t>os estudos com conclusões parciais ou finais de pesquisa, abordando temáticas novas ou já estabelecidas na área da Educação, que evidenciem elaboração teórica e rigor conceitual na análise.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4404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Consenso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Art. 12 – Os trabalhos completos deverão ter a forma de artigo, com problemática anunciada e desenvolvida, conclusões e referências</a:t>
            </a:r>
            <a:r>
              <a:rPr lang="pt-BR" dirty="0" smtClean="0"/>
              <a:t>.</a:t>
            </a:r>
          </a:p>
          <a:p>
            <a:r>
              <a:rPr lang="pt-BR" dirty="0"/>
              <a:t>(</a:t>
            </a:r>
            <a:r>
              <a:rPr lang="pt-BR" dirty="0" smtClean="0"/>
              <a:t>§1º) </a:t>
            </a:r>
            <a:r>
              <a:rPr lang="pt-BR" dirty="0"/>
              <a:t>– Os trabalhos </a:t>
            </a:r>
            <a:r>
              <a:rPr lang="pt-BR" strike="sngStrike" dirty="0">
                <a:solidFill>
                  <a:srgbClr val="FF0000"/>
                </a:solidFill>
              </a:rPr>
              <a:t>completos</a:t>
            </a:r>
            <a:r>
              <a:rPr lang="pt-BR" dirty="0"/>
              <a:t> deverão ter a forma de artigo, com problemática anunciada e </a:t>
            </a:r>
            <a:r>
              <a:rPr lang="pt-BR" dirty="0" smtClean="0"/>
              <a:t>desenvolvida</a:t>
            </a:r>
            <a:r>
              <a:rPr lang="pt-BR" dirty="0"/>
              <a:t>, conclusões e referências</a:t>
            </a:r>
            <a:r>
              <a:rPr lang="pt-BR" dirty="0" smtClean="0"/>
              <a:t>.</a:t>
            </a:r>
          </a:p>
          <a:p>
            <a:r>
              <a:rPr lang="pt-BR" dirty="0"/>
              <a:t>Art. 12 – Os trabalhos completos deverão ter </a:t>
            </a:r>
            <a:r>
              <a:rPr lang="pt-BR" u="sng" dirty="0"/>
              <a:t>a sua </a:t>
            </a:r>
            <a:r>
              <a:rPr lang="pt-BR" strike="sngStrike" dirty="0">
                <a:solidFill>
                  <a:srgbClr val="FF0000"/>
                </a:solidFill>
              </a:rPr>
              <a:t>a forma de artigo, com </a:t>
            </a:r>
            <a:r>
              <a:rPr lang="pt-BR" dirty="0"/>
              <a:t>problemática anunciada </a:t>
            </a:r>
            <a:r>
              <a:rPr lang="pt-BR" dirty="0" smtClean="0"/>
              <a:t>e </a:t>
            </a:r>
            <a:r>
              <a:rPr lang="pt-BR" dirty="0"/>
              <a:t>desenvolvida, conclusões e </a:t>
            </a:r>
            <a:r>
              <a:rPr lang="pt-BR" dirty="0" smtClean="0"/>
              <a:t>referências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648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4800" b="1" dirty="0" smtClean="0"/>
              <a:t>CAPÍTULO I – Da caracterização</a:t>
            </a:r>
            <a:endParaRPr lang="pt-BR" sz="4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Art. 1º - As Reuniões Científicas Regionais da </a:t>
            </a:r>
            <a:r>
              <a:rPr lang="pt-BR" dirty="0" err="1" smtClean="0"/>
              <a:t>ANPEd</a:t>
            </a:r>
            <a:r>
              <a:rPr lang="pt-BR" dirty="0" smtClean="0"/>
              <a:t> têm por objetivo a socialização das pesquisas e estudos realizados na área de educação e afins, bem como propiciar intercâmbios e debates sobre temáticas de interesse da Associação. </a:t>
            </a:r>
          </a:p>
          <a:p>
            <a:pPr marL="0" indent="0">
              <a:buNone/>
            </a:pPr>
            <a:r>
              <a:rPr lang="pt-BR" dirty="0" smtClean="0"/>
              <a:t>Art. 1º - As Reuniões Científicas Regionais da </a:t>
            </a:r>
            <a:r>
              <a:rPr lang="pt-BR" dirty="0" err="1" smtClean="0"/>
              <a:t>ANPEd</a:t>
            </a:r>
            <a:r>
              <a:rPr lang="pt-BR" dirty="0" smtClean="0"/>
              <a:t> têm por objetivo a socialização das pesquisas e estudos realizados em  programas de pós-graduação </a:t>
            </a:r>
            <a:r>
              <a:rPr lang="pt-BR" dirty="0" smtClean="0">
                <a:solidFill>
                  <a:srgbClr val="FF0000"/>
                </a:solidFill>
              </a:rPr>
              <a:t>filiados à ANPED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 smtClean="0"/>
              <a:t>Art. 1º - As Reuniões Científicas Regionais da </a:t>
            </a:r>
            <a:r>
              <a:rPr lang="pt-BR" dirty="0" err="1" smtClean="0"/>
              <a:t>ANPEd</a:t>
            </a:r>
            <a:r>
              <a:rPr lang="pt-BR" dirty="0" smtClean="0"/>
              <a:t> têm por objetivo a socialização das pesquisas e estudos realizados na área de educação e afins, bem como propiciar intercâmbios e debates sobre temáticas de interesse da Associação </a:t>
            </a:r>
            <a:r>
              <a:rPr lang="pt-BR" dirty="0" smtClean="0">
                <a:solidFill>
                  <a:srgbClr val="FF0000"/>
                </a:solidFill>
              </a:rPr>
              <a:t>e dos Programas de Pós-graduação em Educação da região</a:t>
            </a:r>
            <a:r>
              <a:rPr lang="pt-BR" dirty="0" smtClean="0"/>
              <a:t>.</a:t>
            </a:r>
            <a:endParaRPr lang="pt-BR" dirty="0"/>
          </a:p>
        </p:txBody>
      </p:sp>
      <p:cxnSp>
        <p:nvCxnSpPr>
          <p:cNvPr id="5" name="Conector angulado 4"/>
          <p:cNvCxnSpPr/>
          <p:nvPr/>
        </p:nvCxnSpPr>
        <p:spPr>
          <a:xfrm>
            <a:off x="3618963" y="965915"/>
            <a:ext cx="914400" cy="9144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304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Art. 13 – O número de trabalhos por autor (a) poderá ser, no máximo 2 (dois), sendo apenas um na condição de 1º autor (a</a:t>
            </a:r>
            <a:r>
              <a:rPr lang="pt-BR" dirty="0" smtClean="0"/>
              <a:t>).</a:t>
            </a:r>
          </a:p>
          <a:p>
            <a:r>
              <a:rPr lang="pt-BR" dirty="0" smtClean="0"/>
              <a:t>Uma sugestão para suprimir </a:t>
            </a:r>
            <a:r>
              <a:rPr lang="pt-BR" dirty="0"/>
              <a:t>(sugere a retirada deste item por</a:t>
            </a:r>
            <a:r>
              <a:rPr lang="pt-BR" dirty="0">
                <a:solidFill>
                  <a:srgbClr val="FF0000"/>
                </a:solidFill>
              </a:rPr>
              <a:t> considerar que deve ser definido pelas </a:t>
            </a:r>
            <a:r>
              <a:rPr lang="pt-BR" dirty="0" smtClean="0">
                <a:solidFill>
                  <a:srgbClr val="FF0000"/>
                </a:solidFill>
              </a:rPr>
              <a:t>comissões </a:t>
            </a:r>
            <a:r>
              <a:rPr lang="pt-BR" dirty="0">
                <a:solidFill>
                  <a:srgbClr val="FF0000"/>
                </a:solidFill>
              </a:rPr>
              <a:t>organizadoras das regionais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73393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4400" b="1" dirty="0" smtClean="0"/>
              <a:t>CAPÍTULO V – Disposições finais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Art. 14 – Os casos omissos serão resolvidos pela Comissão Organizadora de cada edição da Reunião Científica Regional, </a:t>
            </a:r>
            <a:r>
              <a:rPr lang="pt-BR" dirty="0">
                <a:solidFill>
                  <a:srgbClr val="FF0000"/>
                </a:solidFill>
              </a:rPr>
              <a:t>orientando-se pelas normas gerais da </a:t>
            </a:r>
            <a:r>
              <a:rPr lang="pt-BR" dirty="0" err="1">
                <a:solidFill>
                  <a:srgbClr val="FF0000"/>
                </a:solidFill>
              </a:rPr>
              <a:t>ANPEd</a:t>
            </a:r>
            <a:r>
              <a:rPr lang="pt-BR" dirty="0"/>
              <a:t>.</a:t>
            </a:r>
            <a:r>
              <a:rPr lang="pt-BR" dirty="0" smtClean="0"/>
              <a:t> </a:t>
            </a:r>
          </a:p>
          <a:p>
            <a:r>
              <a:rPr lang="pt-BR" dirty="0"/>
              <a:t>&lt;--alterado---Art. 14 – Os casos omissos serão resolvidos pela Comissão Organizadora de cada edição da Reunião Científica Regional.</a:t>
            </a:r>
            <a:r>
              <a:rPr lang="pt-BR" dirty="0" smtClean="0"/>
              <a:t>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1300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dirty="0" smtClean="0">
                <a:solidFill>
                  <a:srgbClr val="FF0000"/>
                </a:solidFill>
              </a:rPr>
              <a:t>Propostas de inserção</a:t>
            </a:r>
            <a:endParaRPr lang="pt-BR" sz="48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/>
              <a:t>Novo--&gt; </a:t>
            </a:r>
            <a:r>
              <a:rPr lang="pt-BR" dirty="0"/>
              <a:t>Art. 9</a:t>
            </a:r>
            <a:r>
              <a:rPr lang="pt-BR" baseline="30000" dirty="0"/>
              <a:t>o</a:t>
            </a:r>
            <a:r>
              <a:rPr lang="pt-BR" dirty="0"/>
              <a:t> – Na Instituição que sediar a Reunião Científica Regional, deverá ser formada uma Comissão Organizadora Local que será </a:t>
            </a:r>
            <a:r>
              <a:rPr lang="pt-BR" dirty="0" smtClean="0"/>
              <a:t>responsável </a:t>
            </a:r>
            <a:r>
              <a:rPr lang="pt-BR" dirty="0"/>
              <a:t>pela operacionalização do evento.</a:t>
            </a:r>
            <a:r>
              <a:rPr lang="pt-BR" dirty="0" smtClean="0"/>
              <a:t> </a:t>
            </a:r>
          </a:p>
          <a:p>
            <a:r>
              <a:rPr lang="pt-BR" dirty="0" smtClean="0"/>
              <a:t>Art</a:t>
            </a:r>
            <a:r>
              <a:rPr lang="pt-BR" dirty="0"/>
              <a:t>. 10 </a:t>
            </a:r>
            <a:r>
              <a:rPr lang="pt-BR" dirty="0" smtClean="0"/>
              <a:t>– Compete </a:t>
            </a:r>
            <a:r>
              <a:rPr lang="pt-BR" dirty="0"/>
              <a:t>a Comissão Organizadora Local:</a:t>
            </a:r>
            <a:r>
              <a:rPr lang="pt-BR" dirty="0" smtClean="0"/>
              <a:t> </a:t>
            </a:r>
          </a:p>
          <a:p>
            <a:pPr marL="0" indent="0">
              <a:buNone/>
            </a:pPr>
            <a:r>
              <a:rPr lang="pt-BR" dirty="0" smtClean="0"/>
              <a:t>I </a:t>
            </a:r>
            <a:r>
              <a:rPr lang="pt-BR" dirty="0"/>
              <a:t>- Planejar, executar e avaliar em seus aspectos operacionais, a Reunião Científica Regional, desenvolvendo o que for decidido nas reuniões da Comissão Organizadora Regional;</a:t>
            </a:r>
            <a:r>
              <a:rPr lang="pt-BR" dirty="0" smtClean="0"/>
              <a:t> </a:t>
            </a:r>
          </a:p>
          <a:p>
            <a:pPr marL="0" indent="0">
              <a:buNone/>
            </a:pPr>
            <a:r>
              <a:rPr lang="pt-BR" dirty="0"/>
              <a:t>II - Elaborar as orientações locais e normas operacionais, em acordo com a Comissão Organizadora Regional;</a:t>
            </a:r>
            <a:r>
              <a:rPr lang="pt-BR" dirty="0" smtClean="0"/>
              <a:t> </a:t>
            </a:r>
          </a:p>
          <a:p>
            <a:pPr marL="0" indent="0">
              <a:buNone/>
            </a:pPr>
            <a:r>
              <a:rPr lang="pt-BR" dirty="0"/>
              <a:t>III - Definir e indicar os locais de realização das atividades, em acordo com as autoridades da Instituição;</a:t>
            </a:r>
            <a:r>
              <a:rPr lang="pt-BR" dirty="0" smtClean="0"/>
              <a:t> </a:t>
            </a:r>
          </a:p>
          <a:p>
            <a:pPr marL="0" indent="0">
              <a:buNone/>
            </a:pPr>
            <a:r>
              <a:rPr lang="pt-BR" dirty="0"/>
              <a:t>IV – Colaborar com a elaboração do relatório final no que tange às questões operacionais da Reunião.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723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Propostas inserção</a:t>
            </a:r>
            <a:br>
              <a:rPr lang="pt-BR" dirty="0" smtClean="0">
                <a:solidFill>
                  <a:srgbClr val="FF0000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Novo---&gt; Parágrafo Único - É facultado que os trabalhos apresentados tenham </a:t>
            </a:r>
            <a:r>
              <a:rPr lang="pt-BR" dirty="0" err="1" smtClean="0"/>
              <a:t>co-autoria</a:t>
            </a:r>
            <a:r>
              <a:rPr lang="pt-BR" dirty="0" smtClean="0"/>
              <a:t> de pesquisadores ligados aos grupos de pesquisa que não tenham vínculo formal com os Programas de Pós-Graduação em Educação (</a:t>
            </a:r>
            <a:r>
              <a:rPr lang="pt-BR" dirty="0" err="1" smtClean="0"/>
              <a:t>PPGEs</a:t>
            </a:r>
            <a:r>
              <a:rPr lang="pt-BR" dirty="0" smtClean="0"/>
              <a:t>). </a:t>
            </a:r>
          </a:p>
          <a:p>
            <a:pPr marL="0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Propostas inserção</a:t>
            </a:r>
          </a:p>
          <a:p>
            <a:r>
              <a:rPr lang="pt-BR" dirty="0" smtClean="0"/>
              <a:t>§2º – Pesquisadores de outras regiões, que desenvolvem pesquisa em parceria com pesquisadores da região da Reunião Científica Regional, poderão participar como </a:t>
            </a:r>
            <a:r>
              <a:rPr lang="pt-BR" dirty="0" err="1" smtClean="0"/>
              <a:t>co-autores</a:t>
            </a:r>
            <a:r>
              <a:rPr lang="pt-BR" dirty="0" smtClean="0"/>
              <a:t> na apresentação de trabalhos relativos às parcerias.</a:t>
            </a:r>
          </a:p>
          <a:p>
            <a:r>
              <a:rPr lang="pt-BR" dirty="0" smtClean="0"/>
              <a:t>§3º – Os trabalhos de áreas afins devem abordar temáticas relativas à área de Educação.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3276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cronograma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1700011"/>
            <a:ext cx="10058400" cy="4472189"/>
          </a:xfrm>
        </p:spPr>
        <p:txBody>
          <a:bodyPr>
            <a:normAutofit fontScale="40000" lnSpcReduction="20000"/>
          </a:bodyPr>
          <a:lstStyle/>
          <a:p>
            <a:pPr marL="0" indent="0" fontAlgn="t">
              <a:buNone/>
            </a:pPr>
            <a:r>
              <a:rPr lang="pt-BR" sz="4000" dirty="0"/>
              <a:t>1.       Sistematizar em um quadro as contribuições para termos uma visão comparativa do conjunto da </a:t>
            </a:r>
            <a:r>
              <a:rPr lang="pt-BR" sz="4000" dirty="0" smtClean="0"/>
              <a:t>obra (22/10</a:t>
            </a:r>
            <a:r>
              <a:rPr lang="pt-BR" sz="4000" dirty="0"/>
              <a:t>)</a:t>
            </a:r>
          </a:p>
          <a:p>
            <a:pPr marL="0" indent="0" fontAlgn="t">
              <a:buNone/>
            </a:pPr>
            <a:r>
              <a:rPr lang="pt-BR" sz="4000" dirty="0"/>
              <a:t>2.      Discutir via e-mail (podemos agendar reuniões via </a:t>
            </a:r>
            <a:r>
              <a:rPr lang="pt-BR" sz="4000" dirty="0" err="1"/>
              <a:t>skype</a:t>
            </a:r>
            <a:r>
              <a:rPr lang="pt-BR" sz="4000" dirty="0"/>
              <a:t>) as propostas, a partir da minuta inicial, e aí vamos fechar os pontos que são </a:t>
            </a:r>
            <a:r>
              <a:rPr lang="pt-BR" sz="4000" dirty="0" smtClean="0"/>
              <a:t>pacíficos 23/10 </a:t>
            </a:r>
            <a:r>
              <a:rPr lang="pt-BR" sz="4000" dirty="0"/>
              <a:t>a 31/10/14</a:t>
            </a:r>
          </a:p>
          <a:p>
            <a:pPr fontAlgn="t"/>
            <a:r>
              <a:rPr lang="pt-BR" sz="4000" dirty="0"/>
              <a:t>(Receber as contribuições dos Fóruns Regionais (após finalizadas reuniões regionais) e inclui-las no quadro </a:t>
            </a:r>
            <a:r>
              <a:rPr lang="pt-BR" sz="4000" dirty="0" smtClean="0"/>
              <a:t>comparativo) 03 </a:t>
            </a:r>
            <a:r>
              <a:rPr lang="pt-BR" sz="4000" dirty="0"/>
              <a:t>a 07/11/14</a:t>
            </a:r>
          </a:p>
          <a:p>
            <a:pPr fontAlgn="t"/>
            <a:r>
              <a:rPr lang="pt-BR" sz="4000" dirty="0"/>
              <a:t>(esperado)</a:t>
            </a:r>
          </a:p>
          <a:p>
            <a:pPr marL="0" indent="0" fontAlgn="t">
              <a:buNone/>
            </a:pPr>
            <a:r>
              <a:rPr lang="pt-BR" sz="4000" dirty="0"/>
              <a:t>3.      Aprofundar o debate sobre os pontos que não foram inicialmente pacíficos. As contribuições dos </a:t>
            </a:r>
            <a:r>
              <a:rPr lang="pt-BR" sz="4000" dirty="0" err="1"/>
              <a:t>Fórunsregionais</a:t>
            </a:r>
            <a:r>
              <a:rPr lang="pt-BR" sz="4000" dirty="0"/>
              <a:t> serão importantes nesse sentido, porque nos ajudarão nessas questões aparentemente mais </a:t>
            </a:r>
            <a:r>
              <a:rPr lang="pt-BR" sz="4000" dirty="0" smtClean="0"/>
              <a:t>polêmicas  10/11 </a:t>
            </a:r>
            <a:r>
              <a:rPr lang="pt-BR" sz="4000" dirty="0"/>
              <a:t>a 24/11/14</a:t>
            </a:r>
          </a:p>
          <a:p>
            <a:pPr marL="0" indent="0" fontAlgn="t">
              <a:buNone/>
            </a:pPr>
            <a:r>
              <a:rPr lang="pt-BR" sz="4000" dirty="0"/>
              <a:t>4.      Concluir, a primeira rodada, formulando uma minuta de resolução que deve ser divulgada juntos aos colegas via </a:t>
            </a:r>
            <a:r>
              <a:rPr lang="pt-BR" sz="4000" dirty="0" err="1"/>
              <a:t>Forpred</a:t>
            </a:r>
            <a:r>
              <a:rPr lang="pt-BR" sz="4000" dirty="0"/>
              <a:t> e Fóruns </a:t>
            </a:r>
            <a:r>
              <a:rPr lang="pt-BR" sz="4000" dirty="0" smtClean="0"/>
              <a:t>Regionais até </a:t>
            </a:r>
            <a:r>
              <a:rPr lang="pt-BR" sz="4000" dirty="0"/>
              <a:t>15/12/14</a:t>
            </a:r>
          </a:p>
          <a:p>
            <a:pPr marL="0" indent="0" fontAlgn="t">
              <a:buNone/>
            </a:pPr>
            <a:r>
              <a:rPr lang="pt-BR" sz="4000" dirty="0"/>
              <a:t>5.   </a:t>
            </a:r>
            <a:r>
              <a:rPr lang="pt-BR" sz="4000" dirty="0" smtClean="0"/>
              <a:t>Divulgar </a:t>
            </a:r>
            <a:r>
              <a:rPr lang="pt-BR" sz="4000" dirty="0"/>
              <a:t>a proposta formulada de resolução – versão em </a:t>
            </a:r>
            <a:r>
              <a:rPr lang="pt-BR" sz="4000" dirty="0" smtClean="0"/>
              <a:t>construção 16/12/14</a:t>
            </a:r>
            <a:endParaRPr lang="pt-BR" sz="4000" dirty="0"/>
          </a:p>
          <a:p>
            <a:pPr marL="0" indent="0" fontAlgn="t">
              <a:buNone/>
            </a:pPr>
            <a:r>
              <a:rPr lang="pt-BR" sz="4000" dirty="0" smtClean="0"/>
              <a:t>6. </a:t>
            </a:r>
            <a:r>
              <a:rPr lang="pt-BR" sz="6000" dirty="0" smtClean="0"/>
              <a:t> Receber novas contribuições até 30/01/2015</a:t>
            </a:r>
          </a:p>
          <a:p>
            <a:pPr marL="0" indent="0" fontAlgn="t">
              <a:buNone/>
            </a:pPr>
            <a:r>
              <a:rPr lang="pt-BR" sz="4000" dirty="0" smtClean="0"/>
              <a:t>7</a:t>
            </a:r>
            <a:r>
              <a:rPr lang="pt-BR" sz="4000" dirty="0"/>
              <a:t>.      Concluir a proposta de resolução e encaminhar relatório à </a:t>
            </a:r>
            <a:r>
              <a:rPr lang="pt-BR" sz="4000" dirty="0" err="1"/>
              <a:t>Anped</a:t>
            </a:r>
            <a:r>
              <a:rPr lang="pt-BR" sz="4000" dirty="0"/>
              <a:t> sobre os trabalhos da </a:t>
            </a:r>
            <a:r>
              <a:rPr lang="pt-BR" sz="4000" dirty="0" smtClean="0"/>
              <a:t>Comissão 31/03/2015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7697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Anped</a:t>
            </a:r>
            <a:r>
              <a:rPr lang="pt-BR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Proposta de categorias </a:t>
            </a:r>
            <a:r>
              <a:rPr lang="pt-BR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associados(as) individuais</a:t>
            </a:r>
            <a:r>
              <a:rPr lang="pt-BR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b="1" dirty="0" smtClean="0"/>
              <a:t>Aspirante - </a:t>
            </a:r>
            <a:r>
              <a:rPr lang="pt-BR" dirty="0" smtClean="0"/>
              <a:t>A categoria de associado/a aspirante é reservada aos/às estudantes de graduação, com participação comprovada em projeto de pesquisa em educação e desde que seja indicado pelo/a orientador/a.</a:t>
            </a:r>
          </a:p>
          <a:p>
            <a:r>
              <a:rPr lang="pt-BR" b="1" dirty="0" smtClean="0"/>
              <a:t>Pós-graduando - </a:t>
            </a:r>
            <a:r>
              <a:rPr lang="pt-BR" dirty="0" smtClean="0"/>
              <a:t>A categoria de associado/a pós-graduando/a é destinada aos/às alunos/as dos Programas de Pós-Graduação </a:t>
            </a:r>
            <a:r>
              <a:rPr lang="pt-BR" i="1" dirty="0" smtClean="0"/>
              <a:t>stricto sensu</a:t>
            </a:r>
            <a:r>
              <a:rPr lang="pt-BR" dirty="0" smtClean="0"/>
              <a:t> em Educação sócio da </a:t>
            </a:r>
            <a:r>
              <a:rPr lang="pt-BR" dirty="0" err="1" smtClean="0"/>
              <a:t>Anped</a:t>
            </a:r>
            <a:r>
              <a:rPr lang="pt-BR" dirty="0" smtClean="0"/>
              <a:t>.</a:t>
            </a:r>
          </a:p>
          <a:p>
            <a:r>
              <a:rPr lang="pt-BR" b="1" dirty="0" smtClean="0"/>
              <a:t>Efetivo -</a:t>
            </a:r>
            <a:r>
              <a:rPr lang="pt-BR" dirty="0" smtClean="0"/>
              <a:t> A categoria de associado/a efetivo/a é reservada aos/às professores/as e pesquisadores dos Programas de Pós-Graduação </a:t>
            </a:r>
            <a:r>
              <a:rPr lang="pt-BR" i="1" dirty="0" smtClean="0"/>
              <a:t>stricto sensu</a:t>
            </a:r>
            <a:r>
              <a:rPr lang="pt-BR" dirty="0" smtClean="0"/>
              <a:t> em Educação e aos/às portadores/as de título de pós-graduação stricto sensu em Educação.</a:t>
            </a:r>
          </a:p>
          <a:p>
            <a:r>
              <a:rPr lang="pt-BR" b="1" dirty="0" smtClean="0"/>
              <a:t>Correspondente - </a:t>
            </a:r>
            <a:r>
              <a:rPr lang="pt-BR" dirty="0" smtClean="0"/>
              <a:t>A categoria de associado/a correspondente é reservada a profissional do exterior indicado/a por </a:t>
            </a:r>
            <a:r>
              <a:rPr lang="pt-BR" b="1" dirty="0" smtClean="0"/>
              <a:t>dois associados da categoria associado efetivo</a:t>
            </a:r>
            <a:r>
              <a:rPr lang="pt-BR" dirty="0" smtClean="0"/>
              <a:t>, sendo seu ingresso aprovado pela Diretoria por maioria simples dos votos.</a:t>
            </a:r>
          </a:p>
          <a:p>
            <a:r>
              <a:rPr lang="pt-BR" b="1" dirty="0" smtClean="0"/>
              <a:t>Honorário </a:t>
            </a:r>
            <a:r>
              <a:rPr lang="pt-BR" dirty="0" smtClean="0"/>
              <a:t>- A categoria de associado/a honorário/a é reservada àqueles/as que, na avaliação da Diretoria da </a:t>
            </a:r>
            <a:r>
              <a:rPr lang="pt-BR" dirty="0" err="1" smtClean="0"/>
              <a:t>Anped</a:t>
            </a:r>
            <a:r>
              <a:rPr lang="pt-BR" dirty="0" smtClean="0"/>
              <a:t>, tenham feito contribuições significativas para a consolidação da Área de Educação.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637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463639"/>
            <a:ext cx="10058400" cy="57085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Art. 2º - As Reuniões Científicas Regionais serão realizadas a cada 2 (dois) anos,  intercaladas à Reunião Nacional, sob a coordenação da diretoria da </a:t>
            </a:r>
            <a:r>
              <a:rPr lang="pt-BR" dirty="0" err="1" smtClean="0"/>
              <a:t>ANPEd</a:t>
            </a:r>
            <a:r>
              <a:rPr lang="pt-BR" dirty="0" smtClean="0"/>
              <a:t>, em parceria com os Fóruns Regionais de Pós-Graduação.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Art. 2º - As Reuniões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Científicas Regionais serão realizadas a cada 2 (dois) anos,  intercaladas à Reunião Nacional, </a:t>
            </a:r>
            <a:r>
              <a:rPr lang="pt-BR" dirty="0" smtClean="0">
                <a:solidFill>
                  <a:srgbClr val="FF0000"/>
                </a:solidFill>
              </a:rPr>
              <a:t>sob a responsabilidade dos Fóruns Regionais de Pós-Graduação e da diretoria da </a:t>
            </a:r>
            <a:r>
              <a:rPr lang="pt-BR" dirty="0" err="1" smtClean="0">
                <a:solidFill>
                  <a:srgbClr val="FF0000"/>
                </a:solidFill>
              </a:rPr>
              <a:t>ANPEd</a:t>
            </a:r>
            <a:r>
              <a:rPr lang="pt-BR" dirty="0" smtClean="0"/>
              <a:t>.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Altera</a:t>
            </a:r>
            <a:r>
              <a:rPr lang="pt-BR" dirty="0"/>
              <a:t>. Art. 2º - As Reuniões Científicas Regionais serão realizadas a cada 2 (dois) anos,  intercaladas à Reunião Nacional, sob a responsabilidade dos Fóruns Regionais de Pós-Graduação</a:t>
            </a:r>
            <a:r>
              <a:rPr lang="pt-BR" strike="sngStrike" dirty="0">
                <a:solidFill>
                  <a:srgbClr val="FF0000"/>
                </a:solidFill>
              </a:rPr>
              <a:t> e da diretoria da </a:t>
            </a:r>
            <a:r>
              <a:rPr lang="pt-BR" strike="sngStrike" dirty="0" err="1">
                <a:solidFill>
                  <a:srgbClr val="FF0000"/>
                </a:solidFill>
              </a:rPr>
              <a:t>ANPEd</a:t>
            </a:r>
            <a:r>
              <a:rPr lang="pt-BR" dirty="0"/>
              <a:t>.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Altera. Art. 2º - As Reuniões Científicas Regionais serão realizadas a cada 2 (dois) anos,  intercaladas à Reunião Nacional, sob a responsabilidade dos Fóruns Regionais de Pós-Graduação e da diretoria da </a:t>
            </a:r>
            <a:r>
              <a:rPr lang="pt-BR" dirty="0" err="1" smtClean="0"/>
              <a:t>ANPEd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FF0000"/>
                </a:solidFill>
              </a:rPr>
              <a:t>através de seu Vice-presidente regional.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3947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 smtClean="0">
                <a:solidFill>
                  <a:srgbClr val="FF0000"/>
                </a:solidFill>
              </a:rPr>
              <a:t>(Consenso)</a:t>
            </a:r>
            <a:endParaRPr lang="pt-BR" sz="48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§1º  O Fórum dos Programas de Pós-Graduação em Educação (</a:t>
            </a:r>
            <a:r>
              <a:rPr lang="pt-BR" dirty="0" err="1" smtClean="0"/>
              <a:t>Forpred</a:t>
            </a:r>
            <a:r>
              <a:rPr lang="pt-BR" dirty="0" smtClean="0"/>
              <a:t>) é composto pelos sócios institucionais da </a:t>
            </a:r>
            <a:r>
              <a:rPr lang="pt-BR" dirty="0" err="1" smtClean="0"/>
              <a:t>ANPEd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dirty="0" smtClean="0"/>
              <a:t>§2º Cada Fórum Regional de Coordenadores de Programas de Pós-Graduação em Educação elegerá, entre os que se candidatarem, um Programa de Pós-Graduação em Educação para sediar e coordenar, local e regionalmente, a realização da Reunião Científica Regional.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124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(Consenso)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Art. 3º - A partir de 2016, à denominação das reuniões regionais, deverá ser acrescentado o título “Reunião Científica Regional da </a:t>
            </a:r>
            <a:r>
              <a:rPr lang="pt-BR" dirty="0" err="1" smtClean="0"/>
              <a:t>ANPEd</a:t>
            </a:r>
            <a:r>
              <a:rPr lang="pt-BR" dirty="0" smtClean="0"/>
              <a:t>”.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803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(para formar consenso)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Art. 4º - O formato da Reunião Científica Regional será definido pela Comissão Organizadora de cada edição do evento, composta por representantes dos Programas de Pós-Graduação em Educação da região, sócios institucionais da </a:t>
            </a:r>
            <a:r>
              <a:rPr lang="pt-BR" dirty="0" err="1" smtClean="0"/>
              <a:t>Anped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FF0000"/>
                </a:solidFill>
              </a:rPr>
              <a:t>e pela Diretoria da </a:t>
            </a:r>
            <a:r>
              <a:rPr lang="pt-BR" dirty="0" err="1" smtClean="0">
                <a:solidFill>
                  <a:srgbClr val="FF0000"/>
                </a:solidFill>
              </a:rPr>
              <a:t>Anped</a:t>
            </a:r>
            <a:r>
              <a:rPr lang="pt-BR" dirty="0" smtClean="0">
                <a:solidFill>
                  <a:srgbClr val="FF0000"/>
                </a:solidFill>
              </a:rPr>
              <a:t>.</a:t>
            </a:r>
          </a:p>
          <a:p>
            <a:r>
              <a:rPr lang="pt-BR" dirty="0" smtClean="0"/>
              <a:t>&lt;------Alterado-----  Art. 4º - O formato da Reunião Científica Regional será definido pela Comissão Organizadora de cada edição do evento.</a:t>
            </a:r>
          </a:p>
          <a:p>
            <a:r>
              <a:rPr lang="pt-BR" dirty="0" smtClean="0"/>
              <a:t>&lt;----Muda a redação-- Art. 4o. A comissão organizadora regional responsável por cada edição do evento </a:t>
            </a:r>
            <a:r>
              <a:rPr lang="pt-BR" dirty="0" smtClean="0">
                <a:solidFill>
                  <a:srgbClr val="FF0000"/>
                </a:solidFill>
              </a:rPr>
              <a:t>terá autonomia para definir o desenho, implementação e desenvolvimento da reunião cientifica regional</a:t>
            </a:r>
          </a:p>
          <a:p>
            <a:r>
              <a:rPr lang="pt-BR" dirty="0" smtClean="0"/>
              <a:t>Art. 4º - O formato da Reunião Científica Regional será definido pela Comissão Organizadora de cada edição do evento, formada pelos representantes dos Programas de Pós-Graduação de cada região e </a:t>
            </a:r>
            <a:r>
              <a:rPr lang="pt-BR" dirty="0" smtClean="0">
                <a:solidFill>
                  <a:srgbClr val="FF0000"/>
                </a:solidFill>
              </a:rPr>
              <a:t>pelo Vice-presidente regional da </a:t>
            </a:r>
            <a:r>
              <a:rPr lang="pt-BR" dirty="0" err="1" smtClean="0">
                <a:solidFill>
                  <a:srgbClr val="FF0000"/>
                </a:solidFill>
              </a:rPr>
              <a:t>ANPEd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7165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(para formar consenso)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b="1" dirty="0"/>
              <a:t>Art. 5º -</a:t>
            </a:r>
            <a:r>
              <a:rPr lang="pt-BR" dirty="0"/>
              <a:t> Poderão participar da Reunião Científica Regional, com apresentação de trabalhos, professores (as) pesquisadores (as) de Programas de Pós-Graduação em Educação – </a:t>
            </a:r>
            <a:r>
              <a:rPr lang="pt-BR" dirty="0" err="1"/>
              <a:t>PPGEs</a:t>
            </a:r>
            <a:r>
              <a:rPr lang="pt-BR" dirty="0"/>
              <a:t>, pesquisadores (as) em geral, docentes de Instituições de Ensino Superior – IES, estudantes e egressos de </a:t>
            </a:r>
            <a:r>
              <a:rPr lang="pt-BR" dirty="0" err="1"/>
              <a:t>PPGEs</a:t>
            </a:r>
            <a:r>
              <a:rPr lang="pt-BR" dirty="0"/>
              <a:t> da respectiva região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Art. 5º - Poderão </a:t>
            </a:r>
            <a:r>
              <a:rPr lang="pt-BR" dirty="0"/>
              <a:t>participar da Reunião Científica Regional, com apresentação de trabalhos, professores (as) pesquisadores (as) de Programas de Pós-Graduação em Educação – </a:t>
            </a:r>
            <a:r>
              <a:rPr lang="pt-BR" dirty="0" err="1"/>
              <a:t>PPGEs</a:t>
            </a: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e áreas afins</a:t>
            </a:r>
            <a:r>
              <a:rPr lang="pt-BR" dirty="0"/>
              <a:t>, pesquisadores (as) em geral docentes de Instituições de Ensino Superior – IES, estudantes e egressos de </a:t>
            </a:r>
            <a:r>
              <a:rPr lang="pt-BR" dirty="0" err="1"/>
              <a:t>PPGEs</a:t>
            </a:r>
            <a:r>
              <a:rPr lang="pt-BR" dirty="0"/>
              <a:t> da respectiva região</a:t>
            </a:r>
            <a:r>
              <a:rPr lang="pt-BR" dirty="0" smtClean="0"/>
              <a:t>.</a:t>
            </a:r>
          </a:p>
          <a:p>
            <a:r>
              <a:rPr lang="pt-BR" dirty="0" smtClean="0"/>
              <a:t>Art. 5º - Poderão participar da Reunião Científica Regional, com apresentação de trabalhos, professores (as) pesquisadores (as) de Programas de Pós-Graduação em Educação – </a:t>
            </a:r>
            <a:r>
              <a:rPr lang="pt-BR" dirty="0" err="1" smtClean="0"/>
              <a:t>PPGEs</a:t>
            </a:r>
            <a:r>
              <a:rPr lang="pt-BR" dirty="0" smtClean="0"/>
              <a:t>, estudantes e egressos de </a:t>
            </a:r>
            <a:r>
              <a:rPr lang="pt-BR" dirty="0" err="1" smtClean="0"/>
              <a:t>PPGEs</a:t>
            </a:r>
            <a:r>
              <a:rPr lang="pt-BR" dirty="0" smtClean="0"/>
              <a:t> da respectiva região.</a:t>
            </a:r>
          </a:p>
          <a:p>
            <a:r>
              <a:rPr lang="pt-BR" dirty="0" err="1" smtClean="0"/>
              <a:t>Art</a:t>
            </a:r>
            <a:r>
              <a:rPr lang="pt-BR" dirty="0" smtClean="0"/>
              <a:t> 5o- A inscrição dos participantes na Reunião Científica Regional da </a:t>
            </a:r>
            <a:r>
              <a:rPr lang="pt-BR" dirty="0" err="1" smtClean="0"/>
              <a:t>ANPEd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é restrita aos professores(as), pesquisadores(as), alunos(as) e egressos(as) vinculados aos Programas de Pós-graduação da região quites com a anuidade da </a:t>
            </a:r>
            <a:r>
              <a:rPr lang="pt-BR" dirty="0" err="1" smtClean="0">
                <a:solidFill>
                  <a:srgbClr val="FF0000"/>
                </a:solidFill>
              </a:rPr>
              <a:t>ANPEd</a:t>
            </a:r>
            <a:r>
              <a:rPr lang="pt-BR" dirty="0" smtClean="0">
                <a:solidFill>
                  <a:srgbClr val="FF0000"/>
                </a:solidFill>
              </a:rPr>
              <a:t>.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684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(Consenso)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§1º – Entende-se por egresso (a) os (as) mestres e doutores (as) que concluíram seus cursos nos últimos 36 meses, contados a partir da data da sua defesa.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1841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(Para formar consenso)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Virará-</a:t>
            </a:r>
            <a:r>
              <a:rPr lang="pt-BR" dirty="0"/>
              <a:t>- Art. ??? – Os (As) estudantes de Graduação e professores da educação básica, vinculados (as) a projeto de pesquisa poderão inscrever-se e participar das reuniões científicas regionais da </a:t>
            </a:r>
            <a:r>
              <a:rPr lang="pt-BR" dirty="0" err="1"/>
              <a:t>ANPEd</a:t>
            </a:r>
            <a:r>
              <a:rPr lang="pt-BR" dirty="0" smtClean="0"/>
              <a:t>.</a:t>
            </a:r>
          </a:p>
          <a:p>
            <a:r>
              <a:rPr lang="pt-BR" dirty="0" smtClean="0"/>
              <a:t>§2º. Os (As) estudantes de Graduação e professores da educação básica, vinculados (as) a projeto de pesquisa poderão inscrever-se e participar das reuniões científicas regionais da </a:t>
            </a:r>
            <a:r>
              <a:rPr lang="pt-BR" dirty="0" err="1" smtClean="0"/>
              <a:t>ANPEd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FF0000"/>
                </a:solidFill>
              </a:rPr>
              <a:t>com ou sem apresentação de trabalho.</a:t>
            </a:r>
          </a:p>
          <a:p>
            <a:r>
              <a:rPr lang="pt-BR" dirty="0" smtClean="0"/>
              <a:t>Art</a:t>
            </a:r>
            <a:r>
              <a:rPr lang="pt-BR" dirty="0"/>
              <a:t>. </a:t>
            </a:r>
            <a:r>
              <a:rPr lang="pt-BR" u="sng" dirty="0"/>
              <a:t>sexto</a:t>
            </a:r>
            <a:r>
              <a:rPr lang="pt-BR" dirty="0"/>
              <a:t>??? – Os (As) estudantes de Graduação e professores da educação básica, vinculados (as) a projeto de pesquisa </a:t>
            </a:r>
            <a:r>
              <a:rPr lang="pt-BR" dirty="0" smtClean="0">
                <a:solidFill>
                  <a:srgbClr val="FF0000"/>
                </a:solidFill>
              </a:rPr>
              <a:t>em </a:t>
            </a:r>
            <a:r>
              <a:rPr lang="pt-BR" dirty="0">
                <a:solidFill>
                  <a:srgbClr val="FF0000"/>
                </a:solidFill>
              </a:rPr>
              <a:t>programas de Pós-Graduação filiados à </a:t>
            </a:r>
            <a:r>
              <a:rPr lang="pt-BR" dirty="0" err="1" smtClean="0">
                <a:solidFill>
                  <a:srgbClr val="FF0000"/>
                </a:solidFill>
              </a:rPr>
              <a:t>Anped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poderão </a:t>
            </a:r>
            <a:r>
              <a:rPr lang="pt-BR" dirty="0"/>
              <a:t>inscrever-se e participar das reuniões científicas regionais da </a:t>
            </a:r>
            <a:r>
              <a:rPr lang="pt-BR" dirty="0" err="1"/>
              <a:t>ANPEd</a:t>
            </a:r>
            <a:r>
              <a:rPr lang="pt-BR" dirty="0"/>
              <a:t>.</a:t>
            </a:r>
            <a:r>
              <a:rPr lang="pt-BR" dirty="0" smtClean="0"/>
              <a:t> </a:t>
            </a:r>
          </a:p>
          <a:p>
            <a:r>
              <a:rPr lang="pt-BR" b="1" dirty="0" smtClean="0"/>
              <a:t>Há uma proposta para retirar... suprimir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74965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1352</TotalTime>
  <Words>2500</Words>
  <Application>Microsoft Office PowerPoint</Application>
  <PresentationFormat>Widescreen</PresentationFormat>
  <Paragraphs>119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</vt:lpstr>
      <vt:lpstr>Century Gothic</vt:lpstr>
      <vt:lpstr>Times New Roman</vt:lpstr>
      <vt:lpstr>Wingdings 3</vt:lpstr>
      <vt:lpstr>Cacho</vt:lpstr>
      <vt:lpstr>MINUTA DE REGULAMENTO REUNIÕES REGIONAIS DA ANPED  - EM DISCUSSÃO   Apresentação Forpred Reunião FORPRED, RJ, 03 dezembro de 2014  Comissão: Coordenadores dos fóruns regionais presentes: Antonio Carlos Maciel (Norte), Isabel Maria Sabino de Farias e Nilma Margarida crusué (Nordeste), Valéria Silva Ferreira (Sul) Laerthe de Moraes Abreu Júnior (Sudeste) Grupos de trabalho: GT05 – Maria Dilnéia Espíndola Fernandes GT08 – Valeska Maria Fortes de Oliveira, GT15 - Rosângela Gavioli Prieto Alfredo Macedo Gomes (vice-presidente Nordeste) Elizeu Clementino (Diretor Financeiro) </vt:lpstr>
      <vt:lpstr>CAPÍTULO I – Da caracterização</vt:lpstr>
      <vt:lpstr>Apresentação do PowerPoint</vt:lpstr>
      <vt:lpstr>(Consenso)</vt:lpstr>
      <vt:lpstr>(Consenso)</vt:lpstr>
      <vt:lpstr>(para formar consenso)</vt:lpstr>
      <vt:lpstr>(para formar consenso)</vt:lpstr>
      <vt:lpstr>(Consenso)</vt:lpstr>
      <vt:lpstr>(Para formar consenso)</vt:lpstr>
      <vt:lpstr>(Para formar consenso) +++</vt:lpstr>
      <vt:lpstr>Proposta inserção</vt:lpstr>
      <vt:lpstr>CAPÍTULO II – Da Comissão Organizadora  (para formar consenso)</vt:lpstr>
      <vt:lpstr>(Consenso)</vt:lpstr>
      <vt:lpstr>Apresentação do PowerPoint</vt:lpstr>
      <vt:lpstr> CAPÍTULO III - Da estrutura das Reuniões Científicas Regionais da ANPEd Consenso </vt:lpstr>
      <vt:lpstr>(Para forma consenso)</vt:lpstr>
      <vt:lpstr>Proposta de inserção</vt:lpstr>
      <vt:lpstr>Consenso</vt:lpstr>
      <vt:lpstr>Consenso</vt:lpstr>
      <vt:lpstr>Apresentação do PowerPoint</vt:lpstr>
      <vt:lpstr>CAPÍTULO V – Disposições finais </vt:lpstr>
      <vt:lpstr>Propostas de inserção</vt:lpstr>
      <vt:lpstr>Propostas inserção </vt:lpstr>
      <vt:lpstr>cronograma</vt:lpstr>
      <vt:lpstr>Anped – Proposta de categorias de associados(as) individuais: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MINUTA DE REGULAMENTO REUNIÕES REGIONAIS DA ANPED – EM DISCUSSÃO 2014 Apresentação Forpred Reunião Rio, 03 dezembro de 2014</dc:title>
  <dc:creator>Alfredo Gomes</dc:creator>
  <cp:lastModifiedBy>Alfredo Gomes</cp:lastModifiedBy>
  <cp:revision>31</cp:revision>
  <dcterms:created xsi:type="dcterms:W3CDTF">2014-12-03T11:00:19Z</dcterms:created>
  <dcterms:modified xsi:type="dcterms:W3CDTF">2015-02-03T12:14:24Z</dcterms:modified>
</cp:coreProperties>
</file>