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812" r:id="rId2"/>
    <p:sldId id="813" r:id="rId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8" userDrawn="1">
          <p15:clr>
            <a:srgbClr val="A4A3A4"/>
          </p15:clr>
        </p15:guide>
        <p15:guide id="2" pos="3099" userDrawn="1">
          <p15:clr>
            <a:srgbClr val="A4A3A4"/>
          </p15:clr>
        </p15:guide>
        <p15:guide id="3" orient="horz" pos="2141" userDrawn="1">
          <p15:clr>
            <a:srgbClr val="A4A3A4"/>
          </p15:clr>
        </p15:guide>
        <p15:guide id="4" pos="3128" userDrawn="1">
          <p15:clr>
            <a:srgbClr val="A4A3A4"/>
          </p15:clr>
        </p15:guide>
        <p15:guide id="5" orient="horz" pos="3108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22">
          <p15:clr>
            <a:srgbClr val="A4A3A4"/>
          </p15:clr>
        </p15:guide>
        <p15:guide id="8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FFCC"/>
    <a:srgbClr val="FFFFCC"/>
    <a:srgbClr val="FFF2C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34" autoAdjust="0"/>
    <p:restoredTop sz="94665" autoAdjust="0"/>
  </p:normalViewPr>
  <p:slideViewPr>
    <p:cSldViewPr>
      <p:cViewPr varScale="1">
        <p:scale>
          <a:sx n="107" d="100"/>
          <a:sy n="107" d="100"/>
        </p:scale>
        <p:origin x="22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128"/>
        <p:guide pos="3099"/>
        <p:guide orient="horz" pos="2141"/>
        <p:guide pos="3128"/>
        <p:guide orient="horz" pos="3108"/>
        <p:guide orient="horz" pos="3127"/>
        <p:guide pos="212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7AEEB050-448A-46A4-A633-90BE1BAF9AB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1EC1BC12-FBAC-4F11-A628-95A977ED1B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130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FF53B8DE-08AD-47E9-8FD3-04128C8446B3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353EA5DB-4481-4401-AC6C-188153363B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84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1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9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58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2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37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46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78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73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3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03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CDE19-C29A-46C7-88FF-5F692E5B1B8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681B1-F46A-4C4C-BB40-48A80A2BD3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385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ec.gov.br/index.php?option=com_docman&amp;view=download&amp;alias=35541-res-cne-ces-001-14032016-pdf&amp;category_slug=marco-2016-pdf&amp;Itemid=30192" TargetMode="External"/><Relationship Id="rId2" Type="http://schemas.openxmlformats.org/officeDocument/2006/relationships/hyperlink" Target="http://portal.mec.gov.br/index.php?option=com_docman&amp;view=download&amp;alias=31361-parecer-cne-ces-564-15-pdf&amp;category_slug=dezembro-2015-pdf&amp;Itemid=3019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ortal.mec.gov.br/index.php?option=com_docman&amp;view=download&amp;alias=145011-pcp005-20&amp;category_slug=marco-2020-pdf&amp;Itemid=30192" TargetMode="External"/><Relationship Id="rId4" Type="http://schemas.openxmlformats.org/officeDocument/2006/relationships/hyperlink" Target="http://legislacao.planalto.gov.br/legisla/legislacao.nsf/Viw_Identificacao/DEC%209.057-2017?OpenDocumen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ec.gov.br/index.php?option=com_docman&amp;task=doc_download&amp;gid=17719&amp;Itemid=" TargetMode="External"/><Relationship Id="rId2" Type="http://schemas.openxmlformats.org/officeDocument/2006/relationships/hyperlink" Target="http://portal.mec.gov.br/index.php?option=com_docman&amp;task=doc_download&amp;gid=17625&amp;Itemid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ortal.mec.gov.br/index.php?option=com_docman&amp;view=download&amp;alias=135951-rcp002-19&amp;category_slug=dezembro-2019-pdf&amp;Itemid=30192" TargetMode="External"/><Relationship Id="rId4" Type="http://schemas.openxmlformats.org/officeDocument/2006/relationships/hyperlink" Target="http://portal.mec.gov.br/index.php?option=com_docman&amp;view=download&amp;alias=133091-pcp022-19-3&amp;category_slug=dezembro-2019-pdf&amp;Itemid=301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31363-FDF4-DB48-8B6B-151394E61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>
                <a:solidFill>
                  <a:schemeClr val="accent1"/>
                </a:solidFill>
              </a:rPr>
              <a:t>EAD e Educação Superior de qualidade:</a:t>
            </a:r>
            <a:br>
              <a:rPr lang="pt-BR" sz="3200" b="1" dirty="0">
                <a:solidFill>
                  <a:schemeClr val="accent1"/>
                </a:solidFill>
              </a:rPr>
            </a:br>
            <a:r>
              <a:rPr lang="pt-BR" sz="3200" dirty="0">
                <a:solidFill>
                  <a:schemeClr val="accent1"/>
                </a:solidFill>
              </a:rPr>
              <a:t>(</a:t>
            </a:r>
            <a:r>
              <a:rPr lang="pt-BR" sz="3200" dirty="0" err="1">
                <a:solidFill>
                  <a:schemeClr val="accent1"/>
                </a:solidFill>
              </a:rPr>
              <a:t>des</a:t>
            </a:r>
            <a:r>
              <a:rPr lang="pt-BR" sz="3200" dirty="0">
                <a:solidFill>
                  <a:schemeClr val="accent1"/>
                </a:solidFill>
              </a:rPr>
              <a:t>)regulação e desafios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D7ADB7-02B5-1944-9C73-20BCEFDA1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400" b="1" dirty="0"/>
              <a:t>Referências normativas --  EAD na ES</a:t>
            </a:r>
          </a:p>
          <a:p>
            <a:pPr fontAlgn="base"/>
            <a:r>
              <a:rPr lang="pt-BR" sz="1800" dirty="0">
                <a:hlinkClick r:id="rId2"/>
              </a:rPr>
              <a:t>Parecer CNE/CES nº 564/2015, aprovado em 10 de dezembro de 2015</a:t>
            </a:r>
            <a:r>
              <a:rPr lang="pt-BR" sz="1800" dirty="0"/>
              <a:t> - Diretrizes e Normas Nacionais para a oferta de Programas e Cursos de Educação Superior na Modalidade a Distância.</a:t>
            </a:r>
          </a:p>
          <a:p>
            <a:pPr fontAlgn="base"/>
            <a:r>
              <a:rPr lang="pt-BR" sz="1800" dirty="0">
                <a:hlinkClick r:id="rId3"/>
              </a:rPr>
              <a:t>Resolução CNE/CES nº 1, de 11 de março de 2016</a:t>
            </a:r>
            <a:r>
              <a:rPr lang="pt-BR" sz="1800" dirty="0"/>
              <a:t> - Estabelece Diretrizes e Normas Nacionais para a Oferta de Programas e Cursos de Educação Superior na Modalidade a Distância.</a:t>
            </a:r>
          </a:p>
          <a:p>
            <a:pPr fontAlgn="base"/>
            <a:r>
              <a:rPr lang="pt-BR" sz="1800" u="sng" dirty="0">
                <a:hlinkClick r:id="rId4"/>
              </a:rPr>
              <a:t>DECRETO Nº 9.057, DE 25 DE MAIO DE 2017 </a:t>
            </a:r>
            <a:r>
              <a:rPr lang="pt-BR" sz="1800" dirty="0"/>
              <a:t>-  Regulamenta o art. 80 da Lei nº 9.393, de 20 de dezembro de 1996, que estabelece as diretrizes e bases da educação nacional. </a:t>
            </a:r>
          </a:p>
          <a:p>
            <a:pPr marL="0" indent="0" fontAlgn="base">
              <a:buNone/>
            </a:pPr>
            <a:endParaRPr lang="pt-BR" sz="2400" b="1" dirty="0"/>
          </a:p>
          <a:p>
            <a:pPr marL="0" indent="0" fontAlgn="base">
              <a:buNone/>
            </a:pPr>
            <a:r>
              <a:rPr lang="pt-BR" sz="2400" b="1" dirty="0"/>
              <a:t>Novo parecer CNE </a:t>
            </a:r>
          </a:p>
          <a:p>
            <a:pPr fontAlgn="base"/>
            <a:r>
              <a:rPr lang="pt-BR" sz="1800" dirty="0">
                <a:hlinkClick r:id="rId5"/>
              </a:rPr>
              <a:t>Parecer CNE/CP nº 5/2020, aprovado em 28 de abril de 2020</a:t>
            </a:r>
            <a:r>
              <a:rPr lang="pt-BR" sz="1800" dirty="0"/>
              <a:t> - Reorganização do Calendário Escolar e da possibilidade de cômputo de atividades não presenciais para fins de cumprimento da carga horária mínima anual, em razão da Pandemia da COVID-19.</a:t>
            </a:r>
          </a:p>
          <a:p>
            <a:pPr fontAlgn="base"/>
            <a:endParaRPr lang="pt-BR" sz="2400" dirty="0"/>
          </a:p>
          <a:p>
            <a:pPr fontAlgn="base"/>
            <a:endParaRPr lang="pt-BR" sz="2400" dirty="0"/>
          </a:p>
          <a:p>
            <a:pPr marL="0" indent="0" fontAlgn="base">
              <a:buNone/>
            </a:pPr>
            <a:endParaRPr lang="pt-BR" sz="2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493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31363-FDF4-DB48-8B6B-151394E61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>
                <a:solidFill>
                  <a:schemeClr val="accent1"/>
                </a:solidFill>
              </a:rPr>
              <a:t>EAD e Educação Superior de qualidade:</a:t>
            </a:r>
            <a:br>
              <a:rPr lang="pt-BR" sz="3200" b="1" dirty="0">
                <a:solidFill>
                  <a:schemeClr val="accent1"/>
                </a:solidFill>
              </a:rPr>
            </a:br>
            <a:r>
              <a:rPr lang="pt-BR" sz="3200" dirty="0">
                <a:solidFill>
                  <a:schemeClr val="accent1"/>
                </a:solidFill>
              </a:rPr>
              <a:t>(</a:t>
            </a:r>
            <a:r>
              <a:rPr lang="pt-BR" sz="3200" dirty="0" err="1">
                <a:solidFill>
                  <a:schemeClr val="accent1"/>
                </a:solidFill>
              </a:rPr>
              <a:t>des</a:t>
            </a:r>
            <a:r>
              <a:rPr lang="pt-BR" sz="3200" dirty="0">
                <a:solidFill>
                  <a:schemeClr val="accent1"/>
                </a:solidFill>
              </a:rPr>
              <a:t>)regulação e desafios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D7ADB7-02B5-1944-9C73-20BCEFDA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2"/>
            <a:ext cx="8712968" cy="49831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sz="5500" b="1" dirty="0"/>
              <a:t>Referências normativas – Formação de professores</a:t>
            </a:r>
          </a:p>
          <a:p>
            <a:pPr marL="0" indent="0" fontAlgn="base">
              <a:buNone/>
            </a:pPr>
            <a:endParaRPr lang="pt-BR" dirty="0"/>
          </a:p>
          <a:p>
            <a:pPr fontAlgn="base"/>
            <a:r>
              <a:rPr lang="pt-BR" sz="3700" dirty="0">
                <a:hlinkClick r:id="rId2"/>
              </a:rPr>
              <a:t>Parecer CNE/CP nº 2/2015, aprovado em 9 de junho de 2015</a:t>
            </a:r>
            <a:r>
              <a:rPr lang="pt-BR" sz="3700" dirty="0"/>
              <a:t> - Diretrizes Curriculares Nacionais para a Formação Inicial e Continuada dos Profissionais do Magistério da Educação Básica.</a:t>
            </a:r>
          </a:p>
          <a:p>
            <a:pPr fontAlgn="base"/>
            <a:r>
              <a:rPr lang="pt-BR" sz="3700" dirty="0">
                <a:hlinkClick r:id="rId3"/>
              </a:rPr>
              <a:t>Resolução CNE/CP nº 2, de 1º de julho de 2015</a:t>
            </a:r>
            <a:r>
              <a:rPr lang="pt-BR" sz="3700" dirty="0"/>
              <a:t> - Define as Diretrizes Curriculares Nacionais para a formação inicial em nível superior (cursos de licenciatura, cursos de formação pedagógica para graduados e cursos de segunda licenciatura) e para a formação continuada.</a:t>
            </a:r>
          </a:p>
          <a:p>
            <a:pPr fontAlgn="base"/>
            <a:r>
              <a:rPr lang="pt-BR" sz="3700" dirty="0">
                <a:hlinkClick r:id="rId4"/>
              </a:rPr>
              <a:t>Parecer CNE/CP nº 22/2019, aprovado em 7 de novembro de 2019</a:t>
            </a:r>
            <a:r>
              <a:rPr lang="pt-BR" sz="3700" dirty="0"/>
              <a:t> - Diretrizes Curriculares Nacionais para a Formação Inicial de Professores para a Educação Básica e Base Nacional Comum para a Formação Inicial de Professores da Educação Básica (BNC-Formação).</a:t>
            </a:r>
          </a:p>
          <a:p>
            <a:pPr fontAlgn="base"/>
            <a:r>
              <a:rPr lang="pt-BR" sz="3700" dirty="0">
                <a:hlinkClick r:id="rId5"/>
              </a:rPr>
              <a:t>Resolução CNE/CP nº 2, de 20 de dezembro de 2019</a:t>
            </a:r>
            <a:r>
              <a:rPr lang="pt-BR" sz="3700" dirty="0"/>
              <a:t> - Define as Diretrizes Curriculares Nacionais para a Formação Inicial de Professores para a Educação Básica e institui a Base Nacional Comum para a Formação Inicial de Professores da Educação Básica (BNC-Formação).</a:t>
            </a:r>
          </a:p>
          <a:p>
            <a:pPr marL="0" indent="0" fontAlgn="base">
              <a:buNone/>
            </a:pPr>
            <a:endParaRPr lang="pt-BR" sz="2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41462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15852</TotalTime>
  <Words>366</Words>
  <Application>Microsoft Macintosh PowerPoint</Application>
  <PresentationFormat>Apresentação na tela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EAD e Educação Superior de qualidade: (des)regulação e desafios</vt:lpstr>
      <vt:lpstr>EAD e Educação Superior de qualidade: (des)regulação e desafios</vt:lpstr>
    </vt:vector>
  </TitlesOfParts>
  <Company>Ministério da Educação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MINISTÉRIO DA EDUCAÇÃO    SECRETARIA DE EDUCAÇÃO BÁSICA</dc:title>
  <dc:creator>Juliana Rabelo</dc:creator>
  <cp:lastModifiedBy>Maria-Beatriz LUCE</cp:lastModifiedBy>
  <cp:revision>421</cp:revision>
  <cp:lastPrinted>2015-02-05T13:46:21Z</cp:lastPrinted>
  <dcterms:created xsi:type="dcterms:W3CDTF">2014-09-03T14:49:01Z</dcterms:created>
  <dcterms:modified xsi:type="dcterms:W3CDTF">2020-05-06T15:59:22Z</dcterms:modified>
</cp:coreProperties>
</file>