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D39D46-B038-442D-B9AF-FE650BD15B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839CFF8-2E5A-48C4-B900-FE5871995C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D46E810-D635-4305-B238-85B77B27B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E4B1-516E-478B-9DBF-906B52140DD4}" type="datetimeFigureOut">
              <a:rPr lang="pt-BR" smtClean="0"/>
              <a:t>14/06/2022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F990C8E-4C66-4713-9586-7233B043D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5B066E8-4FB5-4E20-A386-74D562FE8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2DD4F-3DB2-40E6-94AF-EE8C4C094D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319190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38BC28-B555-43EA-974A-9ED8089FC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A1DF1A8-D328-49F0-9977-CEB16E7E26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991E001-59D1-450A-BC66-8337A2146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E4B1-516E-478B-9DBF-906B52140DD4}" type="datetimeFigureOut">
              <a:rPr lang="pt-BR" smtClean="0"/>
              <a:t>14/06/2022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0A88D3A-D1C6-4285-B173-44653DFC9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42C2D5B-0426-43C0-B871-75D9DF36E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2DD4F-3DB2-40E6-94AF-EE8C4C094D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7143469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C2B3CC8-4BFE-4F3D-823D-CB0AC01DDE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098FB21-BA9F-449E-86FA-FA936646A2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BE7EBFE-1499-497E-84C0-6D3372518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E4B1-516E-478B-9DBF-906B52140DD4}" type="datetimeFigureOut">
              <a:rPr lang="pt-BR" smtClean="0"/>
              <a:t>14/06/2022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837C34B-4532-4910-957C-9A3B74319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0E052AE-ABFF-4353-A1CA-DB6A6F3A4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2DD4F-3DB2-40E6-94AF-EE8C4C094D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6393877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8715FD-B3F5-45BB-8358-9F3707B71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9F6D1F-8937-47EE-B531-13490CC4F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C761ECF-A22C-4970-AEF4-4943A9CD0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E4B1-516E-478B-9DBF-906B52140DD4}" type="datetimeFigureOut">
              <a:rPr lang="pt-BR" smtClean="0"/>
              <a:t>14/06/2022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DA70344-CEA7-425A-95D3-C3293CD36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E9962CE-0F18-43E9-AFCB-2B548711A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2DD4F-3DB2-40E6-94AF-EE8C4C094D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19527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85DD86-D0DF-4F09-9848-ADB591AD5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CC034D0-4547-4300-B128-D9058FEE8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6992966-67C9-4401-827E-EF2733021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E4B1-516E-478B-9DBF-906B52140DD4}" type="datetimeFigureOut">
              <a:rPr lang="pt-BR" smtClean="0"/>
              <a:t>14/06/2022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B867975-D9F3-44A3-A3E4-90D9DB80E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EFA4BA3-0F68-4D83-8B86-F8515E377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2DD4F-3DB2-40E6-94AF-EE8C4C094D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0760848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446D2C-F654-4B74-AF20-A58527E57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5E71DF6-205F-4AEA-B248-C27E3C3CDD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14477DB-0170-4B94-A5C1-CEFA05243C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9A17AF0-D744-4FE5-AF81-B84575427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E4B1-516E-478B-9DBF-906B52140DD4}" type="datetimeFigureOut">
              <a:rPr lang="pt-BR" smtClean="0"/>
              <a:t>14/06/2022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5E0A283-35DB-4B43-B445-EAB2A2BCB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CB0C2B2-828B-49E3-BEF1-784D5AD9C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2DD4F-3DB2-40E6-94AF-EE8C4C094D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1727590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6D839D-8DF8-4D69-BA1E-9188DDE9A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B3011AD-B232-482F-9767-5D2A79F95B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ADD4EE4-A58E-47C8-B55E-B0567BDD5F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0A7ABBC-7795-4D65-B9FE-15DF9461AE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2B4D7EBB-8EB9-4F0F-97E4-655DB640BE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80A1897-44D6-4920-B13C-92D340AA0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E4B1-516E-478B-9DBF-906B52140DD4}" type="datetimeFigureOut">
              <a:rPr lang="pt-BR" smtClean="0"/>
              <a:t>14/06/2022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1C599B5-FA7A-4316-B0D9-0886A2EBC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45B19BCA-025A-4AEA-B84F-5A9B07DAB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2DD4F-3DB2-40E6-94AF-EE8C4C094D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4620361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F7CD05-80AD-4E65-B7AE-47822E404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0A92520-3D7D-4F89-8497-8B0C7BEB9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E4B1-516E-478B-9DBF-906B52140DD4}" type="datetimeFigureOut">
              <a:rPr lang="pt-BR" smtClean="0"/>
              <a:t>14/06/2022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3B4EB07-5387-429D-8F75-A0519B93D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3280D70-911A-48B5-99FE-765ADAC53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2DD4F-3DB2-40E6-94AF-EE8C4C094D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5845213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DF00D253-7EAE-48B0-81C9-BBB5B4411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E4B1-516E-478B-9DBF-906B52140DD4}" type="datetimeFigureOut">
              <a:rPr lang="pt-BR" smtClean="0"/>
              <a:t>14/06/2022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0D15A1A8-5BA0-47D9-9A2F-A92CC8818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961401AA-3584-4EC8-9E73-D7F85D19B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2DD4F-3DB2-40E6-94AF-EE8C4C094D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557848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DE6324-EBC9-4076-BB9D-AD9557E9D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1F5EB14-8030-4B9C-8ADC-3E21C2F82C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993B442-0B21-47FD-A2DC-6D1643709B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432F6BA-EFCE-490C-9887-5726915B3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E4B1-516E-478B-9DBF-906B52140DD4}" type="datetimeFigureOut">
              <a:rPr lang="pt-BR" smtClean="0"/>
              <a:t>14/06/2022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B1E612F-A418-4A20-9C8C-D2D7282DB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2BEFAF4-2E75-44E3-B1EA-900CBEA0E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2DD4F-3DB2-40E6-94AF-EE8C4C094D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2729307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9B164D-402C-4C66-A69F-4C6A162DA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E4F4E469-B840-42E7-A8AB-616D4CE57E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DEF4F98-80AA-4304-AB5C-056B4324A5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0E7E8C4-879E-449D-8FB7-18BD1A90B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E4B1-516E-478B-9DBF-906B52140DD4}" type="datetimeFigureOut">
              <a:rPr lang="pt-BR" smtClean="0"/>
              <a:t>14/06/2022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86C5542-74FC-48AF-9C9E-75A911D36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C5014FB-C7C7-492E-AD61-AA50D7065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2DD4F-3DB2-40E6-94AF-EE8C4C094D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4117090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D32402B-535E-49D2-A1AD-E575A78A0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2DC48CC-A624-4071-B8FD-8BE07CAA8B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16436B9-54FC-45BD-8E63-8733120647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3E4B1-516E-478B-9DBF-906B52140DD4}" type="datetimeFigureOut">
              <a:rPr lang="pt-BR" smtClean="0"/>
              <a:t>14/06/2022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427FC32-D4B4-4376-B89B-811CFE3A0B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00578E6-C239-4A11-A436-A5A66AF8A9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B2DD4F-3DB2-40E6-94AF-EE8C4C094D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2808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8D79B5C-5FF8-42E0-9F51-7B36F7BB30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152" y="247762"/>
            <a:ext cx="11771696" cy="2190774"/>
          </a:xfrm>
        </p:spPr>
        <p:txBody>
          <a:bodyPr anchor="b">
            <a:normAutofit/>
          </a:bodyPr>
          <a:lstStyle/>
          <a:p>
            <a:r>
              <a:rPr lang="pt-BR" sz="4800" b="1" dirty="0"/>
              <a:t>ENCONTRO DOS FÓRUNS DE ALFABETIZAÇÃO – ASSOCIAÇÃO BRASILEIRA DE ALFABETIZAÇÃO (ABALF)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C05CA36-AD6A-4ABF-9A05-52E5A143D2B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022214"/>
            <a:ext cx="12192000" cy="2835786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4331EE8-85A4-4588-8D9E-70E534D477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4022220"/>
            <a:ext cx="8153398" cy="2835780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9D6C862-61CC-4B46-8080-96583D653BA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4022219"/>
            <a:ext cx="12253472" cy="2835781"/>
          </a:xfrm>
          <a:prstGeom prst="rect">
            <a:avLst/>
          </a:prstGeom>
          <a:gradFill>
            <a:gsLst>
              <a:gs pos="3900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72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AFE757C-F78C-47FC-850E-1923ECF3B9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637" y="4180114"/>
            <a:ext cx="6493865" cy="2553600"/>
          </a:xfrm>
        </p:spPr>
        <p:txBody>
          <a:bodyPr anchor="t">
            <a:normAutofit/>
          </a:bodyPr>
          <a:lstStyle/>
          <a:p>
            <a:r>
              <a:rPr lang="pt-BR" sz="3200" dirty="0">
                <a:solidFill>
                  <a:srgbClr val="FFFFFF"/>
                </a:solidFill>
              </a:rPr>
              <a:t>FÓRUM ESTADUAL DE ALFABETIZAÇÃO DO RIO DE JANEIRO (FEARJ): EDUCAÇÃO, ESPAÇO PÚBLICO E DEMOCRACIA</a:t>
            </a:r>
          </a:p>
          <a:p>
            <a:r>
              <a:rPr lang="pt-BR" sz="3200" dirty="0" err="1">
                <a:solidFill>
                  <a:srgbClr val="FFFFFF"/>
                </a:solidFill>
              </a:rPr>
              <a:t>Profª</a:t>
            </a:r>
            <a:r>
              <a:rPr lang="pt-BR" sz="3200" dirty="0">
                <a:solidFill>
                  <a:srgbClr val="FFFFFF"/>
                </a:solidFill>
              </a:rPr>
              <a:t> Elaine Constant (UFRJ)</a:t>
            </a:r>
          </a:p>
          <a:p>
            <a:pPr algn="l"/>
            <a:endParaRPr lang="pt-BR" dirty="0">
              <a:solidFill>
                <a:srgbClr val="FFFFFF"/>
              </a:solidFill>
            </a:endParaRPr>
          </a:p>
        </p:txBody>
      </p:sp>
      <p:pic>
        <p:nvPicPr>
          <p:cNvPr id="4" name="image1.png" descr="Logotipo&#10;&#10;Descrição gerada automaticamente">
            <a:extLst>
              <a:ext uri="{FF2B5EF4-FFF2-40B4-BE49-F238E27FC236}">
                <a16:creationId xmlns:a16="http://schemas.microsoft.com/office/drawing/2014/main" id="{E45A97F0-E668-4A6F-B3B0-602D7A9E59E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6657974" y="3133725"/>
            <a:ext cx="5016811" cy="3233321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E37EECFC-A684-4391-AE85-4CDAF5565F6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0797"/>
            <a:ext cx="12191998" cy="457203"/>
          </a:xfrm>
          <a:prstGeom prst="rect">
            <a:avLst/>
          </a:prstGeom>
          <a:gradFill>
            <a:gsLst>
              <a:gs pos="0">
                <a:srgbClr val="000000">
                  <a:alpha val="43000"/>
                </a:srgbClr>
              </a:gs>
              <a:gs pos="79000">
                <a:schemeClr val="accent1">
                  <a:lumMod val="75000"/>
                  <a:alpha val="2200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953770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3F7B27B-0FA2-4CD5-BB05-2589453DF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852" y="813143"/>
            <a:ext cx="3328111" cy="3377681"/>
          </a:xfrm>
        </p:spPr>
        <p:txBody>
          <a:bodyPr anchor="b">
            <a:normAutofit/>
          </a:bodyPr>
          <a:lstStyle/>
          <a:p>
            <a:pPr algn="ctr"/>
            <a:r>
              <a:rPr lang="pt-BR" sz="3600" b="1" dirty="0">
                <a:solidFill>
                  <a:srgbClr val="FFFFFF"/>
                </a:solidFill>
              </a:rPr>
              <a:t>CONSTITUIÇÃO DE UM FÓRUM DE ALFABETIZAÇÃO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CEAEA26-4317-41B7-972C-36DB26E47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4810" y="102637"/>
            <a:ext cx="7957663" cy="6662057"/>
          </a:xfrm>
        </p:spPr>
        <p:txBody>
          <a:bodyPr anchor="ctr">
            <a:noAutofit/>
          </a:bodyPr>
          <a:lstStyle/>
          <a:p>
            <a:r>
              <a:rPr lang="pt-BR" sz="2400" b="1" dirty="0">
                <a:latin typeface="Arial Nova" panose="020B0504020202020204" pitchFamily="34" charset="0"/>
              </a:rPr>
              <a:t>O CONTEXTO DA ALFABETIZAÇÃO NO BRASIL.</a:t>
            </a:r>
          </a:p>
          <a:p>
            <a:r>
              <a:rPr lang="pt-BR" sz="2400" dirty="0">
                <a:latin typeface="Arial Nova" panose="020B0504020202020204" pitchFamily="34" charset="0"/>
              </a:rPr>
              <a:t>AS POLÍTICAS PÚBLICAS PARA FORMAÇÃO CONTINUADA DE PROFESSORES ALFABETIZADORES.</a:t>
            </a:r>
          </a:p>
          <a:p>
            <a:r>
              <a:rPr lang="pt-BR" sz="2400" b="1" dirty="0">
                <a:effectLst/>
                <a:latin typeface="Arial Nova" panose="020B0504020202020204" pitchFamily="34" charset="0"/>
                <a:ea typeface="Times New Roman" panose="02020603050405020304" pitchFamily="18" charset="0"/>
              </a:rPr>
              <a:t>ASSOCIAÇÃO BRASILEIRA DE ALFABETIZAÇÃO (ABALF) EM 2017 </a:t>
            </a:r>
            <a:r>
              <a:rPr lang="pt-BR" sz="2400" b="1" dirty="0">
                <a:latin typeface="Arial Nova" panose="020B0504020202020204" pitchFamily="34" charset="0"/>
                <a:ea typeface="Times New Roman" panose="02020603050405020304" pitchFamily="18" charset="0"/>
              </a:rPr>
              <a:t>E O FÓRUM NACIONAL DE ALFABETIZAÇÃO (FONALF).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400" b="1" dirty="0">
                <a:latin typeface="Arial Nova" panose="020B0504020202020204" pitchFamily="34" charset="0"/>
              </a:rPr>
              <a:t>fortalecer a articulação entre os grupos de estudiosos </a:t>
            </a:r>
            <a:r>
              <a:rPr lang="pt-BR" sz="2400" dirty="0">
                <a:latin typeface="Arial Nova" panose="020B0504020202020204" pitchFamily="34" charset="0"/>
              </a:rPr>
              <a:t>da alfabetização no Brasil; manter a </a:t>
            </a:r>
            <a:r>
              <a:rPr lang="pt-BR" sz="2400" b="1" dirty="0">
                <a:latin typeface="Arial Nova" panose="020B0504020202020204" pitchFamily="34" charset="0"/>
              </a:rPr>
              <a:t>rede de cooperação</a:t>
            </a:r>
            <a:r>
              <a:rPr lang="pt-BR" sz="2400" dirty="0">
                <a:latin typeface="Arial Nova" panose="020B0504020202020204" pitchFamily="34" charset="0"/>
              </a:rPr>
              <a:t> constituída em torno da alfabetização; fomentar a criação de </a:t>
            </a:r>
            <a:r>
              <a:rPr lang="pt-BR" sz="2400" b="1" dirty="0">
                <a:latin typeface="Arial Nova" panose="020B0504020202020204" pitchFamily="34" charset="0"/>
              </a:rPr>
              <a:t>Fóruns Estaduais e Municipais </a:t>
            </a:r>
            <a:r>
              <a:rPr lang="pt-BR" sz="2400" dirty="0">
                <a:latin typeface="Arial Nova" panose="020B0504020202020204" pitchFamily="34" charset="0"/>
              </a:rPr>
              <a:t>de Alfabetização como espaço-tempo de diálogo permanente sobre a alfabetização; </a:t>
            </a:r>
            <a:r>
              <a:rPr lang="pt-BR" sz="2400" b="1" dirty="0">
                <a:latin typeface="Arial Nova" panose="020B0504020202020204" pitchFamily="34" charset="0"/>
              </a:rPr>
              <a:t>subsidiar tanto projetos e políticas nacionais e locais </a:t>
            </a:r>
            <a:r>
              <a:rPr lang="pt-BR" sz="2400" dirty="0">
                <a:latin typeface="Arial Nova" panose="020B0504020202020204" pitchFamily="34" charset="0"/>
              </a:rPr>
              <a:t>no campo da alfabetização, quanto avaliar políticas de alfabetização voltadas para a formação de professores, produção de materiais, avaliação entre outras e propor ações educacionais em torno da alfabetização.</a:t>
            </a:r>
          </a:p>
        </p:txBody>
      </p:sp>
    </p:spTree>
    <p:extLst>
      <p:ext uri="{BB962C8B-B14F-4D97-AF65-F5344CB8AC3E}">
        <p14:creationId xmlns:p14="http://schemas.microsoft.com/office/powerpoint/2010/main" val="3751389609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07A70EE-ED9B-4711-B90C-36C7A66EE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126604" cy="5366270"/>
          </a:xfrm>
        </p:spPr>
        <p:txBody>
          <a:bodyPr anchor="b">
            <a:normAutofit/>
          </a:bodyPr>
          <a:lstStyle/>
          <a:p>
            <a:pPr algn="ctr"/>
            <a:r>
              <a:rPr lang="pt-BR" sz="4000">
                <a:solidFill>
                  <a:srgbClr val="FFFFFF"/>
                </a:solidFill>
              </a:rPr>
              <a:t>DEBATES SOBRE O FÓRUM EM UMA UNIVERSIDADE PÚBLICA</a:t>
            </a:r>
            <a:endParaRPr lang="pt-BR" sz="4000" dirty="0">
              <a:solidFill>
                <a:srgbClr val="FFFFFF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B15D21A-16FF-4DB4-8F44-9FFF0DFDED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5380" y="737537"/>
            <a:ext cx="6419239" cy="5717050"/>
          </a:xfrm>
        </p:spPr>
        <p:txBody>
          <a:bodyPr anchor="ctr">
            <a:noAutofit/>
          </a:bodyPr>
          <a:lstStyle/>
          <a:p>
            <a:r>
              <a:rPr lang="pt-BR" sz="2000" b="1" dirty="0">
                <a:latin typeface="Arial Nova" panose="020B0504020202020204" pitchFamily="34" charset="0"/>
              </a:rPr>
              <a:t>COORDENAÇÃO </a:t>
            </a:r>
            <a:r>
              <a:rPr lang="pt-BR" sz="2000" b="1">
                <a:latin typeface="Arial Nova" panose="020B0504020202020204" pitchFamily="34" charset="0"/>
              </a:rPr>
              <a:t>COLEGIADA.</a:t>
            </a:r>
          </a:p>
          <a:p>
            <a:pPr marL="0" indent="0">
              <a:buNone/>
            </a:pPr>
            <a:endParaRPr lang="pt-BR" sz="2000" b="1" dirty="0">
              <a:latin typeface="Arial Nova" panose="020B0504020202020204" pitchFamily="34" charset="0"/>
            </a:endParaRPr>
          </a:p>
          <a:p>
            <a:r>
              <a:rPr lang="pt-BR" sz="2000" b="1" dirty="0">
                <a:latin typeface="Arial Nova" panose="020B0504020202020204" pitchFamily="34" charset="0"/>
              </a:rPr>
              <a:t>GESTÃO </a:t>
            </a:r>
            <a:r>
              <a:rPr lang="pt-BR" sz="2000" b="1">
                <a:latin typeface="Arial Nova" panose="020B0504020202020204" pitchFamily="34" charset="0"/>
              </a:rPr>
              <a:t>COMPARTILHADA.</a:t>
            </a:r>
          </a:p>
          <a:p>
            <a:pPr marL="0" indent="0">
              <a:buNone/>
            </a:pPr>
            <a:endParaRPr lang="pt-BR" sz="2000" b="1" dirty="0">
              <a:latin typeface="Arial Nova" panose="020B0504020202020204" pitchFamily="34" charset="0"/>
            </a:endParaRPr>
          </a:p>
          <a:p>
            <a:r>
              <a:rPr lang="pt-BR" sz="2000" b="1" dirty="0">
                <a:effectLst/>
                <a:latin typeface="Arial Nova" panose="020B0504020202020204" pitchFamily="34" charset="0"/>
                <a:ea typeface="Times New Roman" panose="02020603050405020304" pitchFamily="18" charset="0"/>
              </a:rPr>
              <a:t>GRUPO DE PESSOAS SEM HAVER DISTINÇÃO DE MAIOR OU MENOR AUTORIDADE - PRÁTICA HORIZONTALIZADA DE “</a:t>
            </a:r>
            <a:r>
              <a:rPr lang="pt-BR" sz="2000" b="1">
                <a:effectLst/>
                <a:latin typeface="Arial Nova" panose="020B0504020202020204" pitchFamily="34" charset="0"/>
                <a:ea typeface="Times New Roman" panose="02020603050405020304" pitchFamily="18" charset="0"/>
              </a:rPr>
              <a:t>COORDENAÇÃO”.</a:t>
            </a:r>
          </a:p>
          <a:p>
            <a:pPr marL="0" indent="0">
              <a:buNone/>
            </a:pPr>
            <a:r>
              <a:rPr lang="pt-BR" sz="2000" b="1">
                <a:effectLst/>
                <a:latin typeface="Arial Nova" panose="020B0504020202020204" pitchFamily="34" charset="0"/>
                <a:ea typeface="Times New Roman" panose="02020603050405020304" pitchFamily="18" charset="0"/>
              </a:rPr>
              <a:t> </a:t>
            </a:r>
            <a:endParaRPr lang="pt-BR" sz="2000" b="1" dirty="0">
              <a:effectLst/>
              <a:latin typeface="Arial Nova" panose="020B0504020202020204" pitchFamily="34" charset="0"/>
              <a:ea typeface="Times New Roman" panose="02020603050405020304" pitchFamily="18" charset="0"/>
            </a:endParaRPr>
          </a:p>
          <a:p>
            <a:r>
              <a:rPr lang="pt-BR" sz="2000" b="1" i="1" dirty="0">
                <a:effectLst/>
                <a:latin typeface="Arial Nova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CRIAÇÃO DE UMA REDE DE COOPERAÇÃO PARA LIDAR COM </a:t>
            </a:r>
            <a:r>
              <a:rPr lang="pt-BR" sz="2000" b="1" i="1" dirty="0">
                <a:latin typeface="Arial Nova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000" b="1" i="1" dirty="0">
                <a:effectLst/>
                <a:latin typeface="Arial Nova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b="1" i="1">
                <a:effectLst/>
                <a:latin typeface="Arial Nova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ALFABETIZAÇÃO</a:t>
            </a:r>
            <a:r>
              <a:rPr lang="pt-BR" sz="2000" b="1">
                <a:effectLst/>
                <a:latin typeface="Arial Nova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sz="2000" b="1" dirty="0">
              <a:effectLst/>
              <a:latin typeface="Arial Nova" panose="020B05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000" b="1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COOPERAÇÃO EM SUBSTITUIÇÃO À </a:t>
            </a:r>
            <a:r>
              <a:rPr lang="pt-BR" sz="2000" b="1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SOLIDARIEDADE.</a:t>
            </a:r>
          </a:p>
          <a:p>
            <a:pPr marL="0" indent="0">
              <a:buNone/>
            </a:pPr>
            <a:endParaRPr lang="pt-BR" sz="2000" b="1" dirty="0">
              <a:effectLst/>
              <a:latin typeface="Arial Nova" panose="020B05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t-BR" sz="2000" b="1" dirty="0">
                <a:effectLst/>
                <a:latin typeface="Arial Nova" panose="020B0504020202020204" pitchFamily="34" charset="0"/>
                <a:ea typeface="Calibri" panose="020F0502020204030204" pitchFamily="34" charset="0"/>
              </a:rPr>
              <a:t>O DESENHO DA GESTÃO ESTADUAL DO FÓRUM.</a:t>
            </a:r>
            <a:endParaRPr lang="pt-BR" sz="2000" b="1" dirty="0">
              <a:effectLst/>
              <a:latin typeface="Arial Nova" panose="020B05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sz="2000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53A53FF0-1308-4B57-842E-A1D1B18B9B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571" y="1020240"/>
            <a:ext cx="4023876" cy="2084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1105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39B7FDC9-F0CE-43A7-9F2A-83DD09DC34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47624" y="2265037"/>
            <a:ext cx="10125012" cy="0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agem 19">
            <a:extLst>
              <a:ext uri="{FF2B5EF4-FFF2-40B4-BE49-F238E27FC236}">
                <a16:creationId xmlns:a16="http://schemas.microsoft.com/office/drawing/2014/main" id="{97631270-210A-450F-B5DA-BB394C72B0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4023" y="2811104"/>
            <a:ext cx="3366480" cy="2401564"/>
          </a:xfrm>
          <a:prstGeom prst="rect">
            <a:avLst/>
          </a:prstGeom>
        </p:spPr>
      </p:pic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1DCCB0A-EA73-49DF-9AFC-15FE51F677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6300" y="2265037"/>
            <a:ext cx="7048500" cy="422148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dirty="0">
                <a:latin typeface="Arial Nova" panose="020B0504020202020204" pitchFamily="34" charset="0"/>
              </a:rPr>
              <a:t>No dia 20 de setembro de 2017 aconteceu o Seminário de Lançamento do Fórum Estadual de Alfabetização do Rio de Janeiro (FEARJ), constituído assim como um espaço aberto, democrático que congrega entidades governamentais, não governamentais, movimentos sociais, sindicatos e pessoas físicas com atuação na área de educação, bem como aquelas que atuam em defesa das Políticas de Alfabetização, Leitura e Escrita. </a:t>
            </a:r>
          </a:p>
        </p:txBody>
      </p:sp>
    </p:spTree>
    <p:extLst>
      <p:ext uri="{BB962C8B-B14F-4D97-AF65-F5344CB8AC3E}">
        <p14:creationId xmlns:p14="http://schemas.microsoft.com/office/powerpoint/2010/main" val="1644302903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0EA1430-BEC6-438E-9971-630744E17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ctr"/>
            <a:r>
              <a:rPr lang="pt-BR" sz="4000" dirty="0">
                <a:solidFill>
                  <a:srgbClr val="FFFFFF"/>
                </a:solidFill>
              </a:rPr>
              <a:t>A ALFABETIZAÇÃO NO ESTADO DO RIO DE JANEIRO</a:t>
            </a:r>
          </a:p>
        </p:txBody>
      </p:sp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id="{AC04E50C-1461-47C4-850B-F537BBD7C2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8982" y="290966"/>
            <a:ext cx="6602888" cy="6781183"/>
          </a:xfrm>
        </p:spPr>
        <p:txBody>
          <a:bodyPr anchor="ctr">
            <a:noAutofit/>
          </a:bodyPr>
          <a:lstStyle/>
          <a:p>
            <a:r>
              <a:rPr lang="pt-BR" sz="1600" b="1">
                <a:latin typeface="Arial Nova" panose="020B0504020202020204" pitchFamily="34" charset="0"/>
              </a:rPr>
              <a:t>COLEGIADO E PLENÁRIAS</a:t>
            </a:r>
          </a:p>
          <a:p>
            <a:r>
              <a:rPr lang="pt-BR" sz="1600" b="1">
                <a:latin typeface="Arial Nova" panose="020B0504020202020204" pitchFamily="34" charset="0"/>
                <a:ea typeface="Times New Roman" panose="02020603050405020304" pitchFamily="18" charset="0"/>
              </a:rPr>
              <a:t>T</a:t>
            </a:r>
            <a:r>
              <a:rPr lang="pt-BR" sz="1600" b="1">
                <a:effectLst/>
                <a:latin typeface="Arial Nova" panose="020B0504020202020204" pitchFamily="34" charset="0"/>
                <a:ea typeface="Times New Roman" panose="02020603050405020304" pitchFamily="18" charset="0"/>
              </a:rPr>
              <a:t>EMÁTICAS </a:t>
            </a:r>
            <a:r>
              <a:rPr lang="pt-BR" sz="1600" b="1" dirty="0">
                <a:effectLst/>
                <a:latin typeface="Arial Nova" panose="020B0504020202020204" pitchFamily="34" charset="0"/>
                <a:ea typeface="Times New Roman" panose="02020603050405020304" pitchFamily="18" charset="0"/>
              </a:rPr>
              <a:t>INICIAIS</a:t>
            </a:r>
            <a:r>
              <a:rPr lang="pt-BR" sz="1600" b="1">
                <a:effectLst/>
                <a:latin typeface="Arial Nova" panose="020B0504020202020204" pitchFamily="34" charset="0"/>
                <a:ea typeface="Times New Roman" panose="02020603050405020304" pitchFamily="18" charset="0"/>
              </a:rPr>
              <a:t>:</a:t>
            </a:r>
            <a:r>
              <a:rPr lang="pt-BR" sz="1600">
                <a:effectLst/>
                <a:latin typeface="Arial Nova" panose="020B0504020202020204" pitchFamily="34" charset="0"/>
                <a:ea typeface="Times New Roman" panose="02020603050405020304" pitchFamily="18" charset="0"/>
              </a:rPr>
              <a:t> </a:t>
            </a:r>
            <a:r>
              <a:rPr lang="pt-BR" sz="1600">
                <a:effectLst/>
                <a:latin typeface="Arial Nova" panose="020B0504020202020204" pitchFamily="34" charset="0"/>
                <a:ea typeface="Calibri" panose="020F0502020204030204" pitchFamily="34" charset="0"/>
              </a:rPr>
              <a:t>“</a:t>
            </a:r>
            <a:r>
              <a:rPr lang="pt-BR" sz="1600" dirty="0">
                <a:effectLst/>
                <a:latin typeface="Arial Nova" panose="020B0504020202020204" pitchFamily="34" charset="0"/>
                <a:ea typeface="Calibri" panose="020F0502020204030204" pitchFamily="34" charset="0"/>
              </a:rPr>
              <a:t>IMPACTOS DAS </a:t>
            </a:r>
            <a:r>
              <a:rPr lang="pt-BR" sz="1600" b="1" dirty="0">
                <a:effectLst/>
                <a:latin typeface="Arial Nova" panose="020B0504020202020204" pitchFamily="34" charset="0"/>
                <a:ea typeface="Calibri" panose="020F0502020204030204" pitchFamily="34" charset="0"/>
              </a:rPr>
              <a:t>POLÍTICAS PÚBLICAS </a:t>
            </a:r>
            <a:r>
              <a:rPr lang="pt-BR" sz="1600" dirty="0">
                <a:effectLst/>
                <a:latin typeface="Arial Nova" panose="020B0504020202020204" pitchFamily="34" charset="0"/>
                <a:ea typeface="Calibri" panose="020F0502020204030204" pitchFamily="34" charset="0"/>
              </a:rPr>
              <a:t>NA ALFABETIZAÇÃO E SEUS DESDOBRAMENTOS”, “</a:t>
            </a:r>
            <a:r>
              <a:rPr lang="pt-BR" sz="1600" b="1" dirty="0">
                <a:effectLst/>
                <a:latin typeface="Arial Nova" panose="020B0504020202020204" pitchFamily="34" charset="0"/>
                <a:ea typeface="Calibri" panose="020F0502020204030204" pitchFamily="34" charset="0"/>
              </a:rPr>
              <a:t>BASE NACIONAL COMUM CURRICULAR</a:t>
            </a:r>
            <a:r>
              <a:rPr lang="pt-BR" sz="1600" dirty="0">
                <a:effectLst/>
                <a:latin typeface="Arial Nova" panose="020B0504020202020204" pitchFamily="34" charset="0"/>
                <a:ea typeface="Calibri" panose="020F0502020204030204" pitchFamily="34" charset="0"/>
              </a:rPr>
              <a:t>”, “</a:t>
            </a:r>
            <a:r>
              <a:rPr lang="pt-BR" sz="1600" b="1" dirty="0">
                <a:effectLst/>
                <a:latin typeface="Arial Nova" panose="020B0504020202020204" pitchFamily="34" charset="0"/>
                <a:ea typeface="Calibri" panose="020F0502020204030204" pitchFamily="34" charset="0"/>
              </a:rPr>
              <a:t>PRÁTICAS</a:t>
            </a:r>
            <a:r>
              <a:rPr lang="pt-BR" sz="1600" dirty="0">
                <a:effectLst/>
                <a:latin typeface="Arial Nova" panose="020B0504020202020204" pitchFamily="34" charset="0"/>
                <a:ea typeface="Calibri" panose="020F0502020204030204" pitchFamily="34" charset="0"/>
              </a:rPr>
              <a:t> BEM SUCEDIDAS DE PROFESSORES/AS ALFABETIZADORES/AS”, “ARTICULAÇÃO ENTRE </a:t>
            </a:r>
            <a:r>
              <a:rPr lang="pt-BR" sz="1600" b="1" dirty="0">
                <a:effectLst/>
                <a:latin typeface="Arial Nova" panose="020B0504020202020204" pitchFamily="34" charset="0"/>
                <a:ea typeface="Calibri" panose="020F0502020204030204" pitchFamily="34" charset="0"/>
              </a:rPr>
              <a:t>FORMAÇÃO INICIAL E CONTINUADA </a:t>
            </a:r>
            <a:r>
              <a:rPr lang="pt-BR" sz="1600" dirty="0">
                <a:effectLst/>
                <a:latin typeface="Arial Nova" panose="020B0504020202020204" pitchFamily="34" charset="0"/>
                <a:ea typeface="Calibri" panose="020F0502020204030204" pitchFamily="34" charset="0"/>
              </a:rPr>
              <a:t>DE PROFESSORES/AS ALFABETIZADORES/AS”, “</a:t>
            </a:r>
            <a:r>
              <a:rPr lang="pt-BR" sz="1600" b="1" dirty="0">
                <a:effectLst/>
                <a:latin typeface="Arial Nova" panose="020B0504020202020204" pitchFamily="34" charset="0"/>
                <a:ea typeface="Calibri" panose="020F0502020204030204" pitchFamily="34" charset="0"/>
              </a:rPr>
              <a:t>POLÍTICAS PÚBLICAS PARA FORMAÇÃO CONTINUADA </a:t>
            </a:r>
            <a:r>
              <a:rPr lang="pt-BR" sz="1600" dirty="0">
                <a:effectLst/>
                <a:latin typeface="Arial Nova" panose="020B0504020202020204" pitchFamily="34" charset="0"/>
                <a:ea typeface="Calibri" panose="020F0502020204030204" pitchFamily="34" charset="0"/>
              </a:rPr>
              <a:t>DE PROFESSORES/AS ALFABETIZADORES/AS”, “</a:t>
            </a:r>
            <a:r>
              <a:rPr lang="pt-BR" sz="1600" b="1" dirty="0">
                <a:effectLst/>
                <a:latin typeface="Arial Nova" panose="020B0504020202020204" pitchFamily="34" charset="0"/>
                <a:ea typeface="Calibri" panose="020F0502020204030204" pitchFamily="34" charset="0"/>
              </a:rPr>
              <a:t>A FORMAÇÃO DO (A) PROFESSOR </a:t>
            </a:r>
            <a:r>
              <a:rPr lang="pt-BR" sz="1600" dirty="0">
                <a:effectLst/>
                <a:latin typeface="Arial Nova" panose="020B0504020202020204" pitchFamily="34" charset="0"/>
                <a:ea typeface="Calibri" panose="020F0502020204030204" pitchFamily="34" charset="0"/>
              </a:rPr>
              <a:t>(A) NA ESCOLA EM DEBATE”, “</a:t>
            </a:r>
            <a:r>
              <a:rPr lang="pt-BR" sz="1600" b="1" dirty="0">
                <a:effectLst/>
                <a:latin typeface="Arial Nova" panose="020B0504020202020204" pitchFamily="34" charset="0"/>
                <a:ea typeface="Calibri" panose="020F0502020204030204" pitchFamily="34" charset="0"/>
              </a:rPr>
              <a:t>AVALIAÇÃO DA APRENDIZAGEM </a:t>
            </a:r>
            <a:r>
              <a:rPr lang="pt-BR" sz="1600" dirty="0">
                <a:effectLst/>
                <a:latin typeface="Arial Nova" panose="020B0504020202020204" pitchFamily="34" charset="0"/>
                <a:ea typeface="Calibri" panose="020F0502020204030204" pitchFamily="34" charset="0"/>
              </a:rPr>
              <a:t>NA </a:t>
            </a:r>
            <a:r>
              <a:rPr lang="pt-BR" sz="1600">
                <a:effectLst/>
                <a:latin typeface="Arial Nova" panose="020B0504020202020204" pitchFamily="34" charset="0"/>
                <a:ea typeface="Calibri" panose="020F0502020204030204" pitchFamily="34" charset="0"/>
              </a:rPr>
              <a:t>ALFABETIZAÇÃO”.</a:t>
            </a:r>
          </a:p>
          <a:p>
            <a:endParaRPr lang="pt-BR" sz="1600" dirty="0">
              <a:effectLst/>
              <a:latin typeface="Arial Nova" panose="020B0504020202020204" pitchFamily="34" charset="0"/>
              <a:ea typeface="Calibri" panose="020F0502020204030204" pitchFamily="34" charset="0"/>
            </a:endParaRPr>
          </a:p>
          <a:p>
            <a:r>
              <a:rPr lang="pt-BR" sz="1600" b="1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TEMÁTICAS SUGERIDAS POR PROFESSORES</a:t>
            </a:r>
            <a:r>
              <a:rPr lang="pt-BR" sz="160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“</a:t>
            </a:r>
            <a:r>
              <a:rPr lang="pt-BR" sz="16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NOVAS PERSPECTIVAS PARA O </a:t>
            </a:r>
            <a:r>
              <a:rPr lang="pt-BR" sz="1600" b="1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DEBATE PÚBLICO </a:t>
            </a:r>
            <a:r>
              <a:rPr lang="pt-BR" sz="16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SOBRE ALFABETIZAÇÃO”, “AVANÇOS E RECUOS NA ALFABETIZAÇÃO COM A </a:t>
            </a:r>
            <a:r>
              <a:rPr lang="pt-BR" sz="1600" b="1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META 5 DO PNE</a:t>
            </a:r>
            <a:r>
              <a:rPr lang="pt-BR" sz="16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PME/RJ E PEE/RJ”, RODA DE CONVERSA “ALFABETIZAÇÃO NO ESPAÇO ESCOLAR E NÃO-ESCOLAR: </a:t>
            </a:r>
            <a:r>
              <a:rPr lang="pt-BR" sz="1600" b="1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TEORIA, POLÍTICAS E PRÁTICAS EM FOCO</a:t>
            </a:r>
            <a:r>
              <a:rPr lang="pt-BR" sz="16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 E “</a:t>
            </a:r>
            <a:r>
              <a:rPr lang="pt-BR" sz="1600" b="1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AUTORIA DE CRIANÇAS, JOVENS, ADULTOS E PROFESSORES </a:t>
            </a:r>
            <a:r>
              <a:rPr lang="pt-BR" sz="16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PROCESSO DE ENSINO </a:t>
            </a:r>
            <a:r>
              <a:rPr lang="pt-BR" sz="160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APRENDIZAGEM”, </a:t>
            </a:r>
            <a:r>
              <a:rPr lang="pt-BR" sz="16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AVALIAÇÃO NA/DA APRENDIZAGEM</a:t>
            </a:r>
            <a:r>
              <a:rPr lang="pt-BR" sz="1600" b="0" i="0" u="none" strike="noStrike">
                <a:solidFill>
                  <a:srgbClr val="000000"/>
                </a:solidFill>
                <a:latin typeface="Arial Nova" panose="020B0504020202020204" pitchFamily="34" charset="0"/>
                <a:cs typeface="Times New Roman" panose="02020603050405020304" pitchFamily="18" charset="0"/>
              </a:rPr>
              <a:t>”,</a:t>
            </a:r>
            <a:r>
              <a:rPr lang="pt-BR" sz="1600" b="0" i="0" u="none" strike="noStrike" dirty="0">
                <a:solidFill>
                  <a:srgbClr val="000000"/>
                </a:solidFill>
                <a:latin typeface="Arial Nova" panose="020B0504020202020204" pitchFamily="34" charset="0"/>
                <a:cs typeface="Times New Roman" panose="02020603050405020304" pitchFamily="18" charset="0"/>
              </a:rPr>
              <a:t> </a:t>
            </a:r>
            <a:r>
              <a:rPr lang="pt-BR" sz="1600">
                <a:effectLst/>
                <a:latin typeface="Arial Nova" panose="020B0504020202020204" pitchFamily="34" charset="0"/>
                <a:ea typeface="Calibri" panose="020F0502020204030204" pitchFamily="34" charset="0"/>
              </a:rPr>
              <a:t>“</a:t>
            </a:r>
            <a:r>
              <a:rPr lang="pt-BR" sz="1600" b="1">
                <a:effectLst/>
                <a:latin typeface="Arial Nova" panose="020B0504020202020204" pitchFamily="34" charset="0"/>
                <a:ea typeface="Calibri" panose="020F0502020204030204" pitchFamily="34" charset="0"/>
              </a:rPr>
              <a:t>ALFABETIZAÇÃO EM TEMPOS DE PANDEMIA</a:t>
            </a:r>
            <a:r>
              <a:rPr lang="pt-BR" sz="1600">
                <a:effectLst/>
                <a:latin typeface="Arial Nova" panose="020B0504020202020204" pitchFamily="34" charset="0"/>
                <a:ea typeface="Calibri" panose="020F0502020204030204" pitchFamily="34" charset="0"/>
              </a:rPr>
              <a:t>: PENSANDO EM UM POSSÍVEL RETORNO”, “</a:t>
            </a:r>
            <a:r>
              <a:rPr lang="pt-BR" sz="1600" b="0" i="0" u="none" strike="noStrike">
                <a:solidFill>
                  <a:srgbClr val="050505"/>
                </a:solidFill>
                <a:effectLst/>
                <a:latin typeface="Arial" panose="020B0604020202020204" pitchFamily="34" charset="0"/>
              </a:rPr>
              <a:t>O </a:t>
            </a:r>
            <a:r>
              <a:rPr lang="pt-BR" sz="1600" b="1" i="0" u="none" strike="noStrike">
                <a:solidFill>
                  <a:srgbClr val="050505"/>
                </a:solidFill>
                <a:effectLst/>
                <a:latin typeface="Arial" panose="020B0604020202020204" pitchFamily="34" charset="0"/>
              </a:rPr>
              <a:t>ENSINO HÍBRIDO </a:t>
            </a:r>
            <a:r>
              <a:rPr lang="pt-BR" sz="1600" b="0" i="0" u="none" strike="noStrike">
                <a:solidFill>
                  <a:srgbClr val="050505"/>
                </a:solidFill>
                <a:effectLst/>
                <a:latin typeface="Arial" panose="020B0604020202020204" pitchFamily="34" charset="0"/>
              </a:rPr>
              <a:t>E A COMPLEXIDADE DOS PROCESSOS DE AVALIAÇÃO NA ALFABETIZAÇÃO”,  “ENTRE SALVAR E BANIR: O LEGADO DAS </a:t>
            </a:r>
            <a:r>
              <a:rPr lang="pt-BR" sz="1600" b="1" i="0" u="none" strike="noStrike">
                <a:solidFill>
                  <a:srgbClr val="050505"/>
                </a:solidFill>
                <a:effectLst/>
                <a:latin typeface="Arial" panose="020B0604020202020204" pitchFamily="34" charset="0"/>
              </a:rPr>
              <a:t>POLÍTICAS BRASILEIRAS DE ALFABETIZAÇÃO </a:t>
            </a:r>
            <a:r>
              <a:rPr lang="pt-BR" sz="1600" b="0" i="0" u="none" strike="noStrike">
                <a:solidFill>
                  <a:srgbClr val="050505"/>
                </a:solidFill>
                <a:effectLst/>
                <a:latin typeface="Arial" panose="020B0604020202020204" pitchFamily="34" charset="0"/>
              </a:rPr>
              <a:t>BASEADAS NA CIÊNCIA“, “</a:t>
            </a:r>
            <a:r>
              <a:rPr lang="pt-BR" sz="1600" i="0" u="none" strike="noStrike">
                <a:solidFill>
                  <a:srgbClr val="050505"/>
                </a:solidFill>
                <a:effectLst/>
                <a:latin typeface="Arial" panose="020B0604020202020204" pitchFamily="34" charset="0"/>
              </a:rPr>
              <a:t>ALFABETIZAÇÃO COMO DIREITO SOCIAL E HUMANO”.</a:t>
            </a:r>
            <a:endParaRPr lang="pt-BR" sz="1600">
              <a:effectLst/>
            </a:endParaRPr>
          </a:p>
          <a:p>
            <a:pPr marL="0" indent="0">
              <a:buNone/>
            </a:pPr>
            <a:endParaRPr lang="pt-BR" sz="1600">
              <a:effectLst/>
            </a:endParaRPr>
          </a:p>
          <a:p>
            <a:pPr marL="0" indent="0">
              <a:buNone/>
            </a:pPr>
            <a:endParaRPr lang="pt-BR" sz="1600" dirty="0">
              <a:effectLst/>
              <a:latin typeface="Arial Nova" panose="020B05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218EC48D-C582-044F-9A0E-5D9DBA221CC3}"/>
              </a:ext>
            </a:extLst>
          </p:cNvPr>
          <p:cNvSpPr txBox="1"/>
          <p:nvPr/>
        </p:nvSpPr>
        <p:spPr>
          <a:xfrm>
            <a:off x="5216236" y="2465701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2923843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0C85A4-9E50-3D49-B39C-04E7FE0DC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604981"/>
            <a:ext cx="10347308" cy="532470"/>
          </a:xfrm>
        </p:spPr>
        <p:txBody>
          <a:bodyPr>
            <a:noAutofit/>
          </a:bodyPr>
          <a:lstStyle/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pt-BR" sz="1800" b="1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EXTENSÃO DO FEARJ</a:t>
            </a:r>
            <a:r>
              <a:rPr lang="pt-BR" sz="1800" b="1" u="sng">
                <a:solidFill>
                  <a:srgbClr val="000000"/>
                </a:solidFill>
                <a:latin typeface="Arial" panose="020B0604020202020204" pitchFamily="34" charset="0"/>
              </a:rPr>
              <a:t/>
            </a:r>
            <a:br>
              <a:rPr lang="pt-BR" sz="1800" b="1" u="sng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pt-BR" sz="1800" b="1" u="sng">
                <a:solidFill>
                  <a:srgbClr val="000000"/>
                </a:solidFill>
                <a:latin typeface="Arial" panose="020B0604020202020204" pitchFamily="34" charset="0"/>
              </a:rPr>
              <a:t/>
            </a:r>
            <a:br>
              <a:rPr lang="pt-BR" sz="1800" b="1" u="sng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pt-BR" sz="1800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EIX</a:t>
            </a:r>
            <a:r>
              <a:rPr lang="pt-BR" sz="1800" i="0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 TEMÁTICOS:</a:t>
            </a:r>
            <a:r>
              <a:rPr lang="pt-BR" sz="18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/>
            </a:r>
            <a:br>
              <a:rPr lang="pt-BR" sz="18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pt-BR" sz="18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/>
            </a:r>
            <a:br>
              <a:rPr lang="pt-BR" sz="18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pt-BR" sz="1800" b="1" i="0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I- POLÍTICAS PÚBLICAS.</a:t>
            </a:r>
            <a:r>
              <a:rPr lang="pt-BR" sz="18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/>
            </a:r>
            <a:br>
              <a:rPr lang="pt-BR" sz="18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pt-BR" sz="18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BNCC/Formação de professores/Formação docente; Inclusão e Mediação Escolar; Relação Família e Escola/ Degase; Políticas de Alfabetização na EJA e Pedagogia Hospitalar.</a:t>
            </a:r>
            <a:br>
              <a:rPr lang="pt-BR" sz="18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pt-BR" sz="18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/>
            </a:r>
            <a:br>
              <a:rPr lang="pt-BR" sz="18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pt-BR" sz="18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II- CURRÍCULO E FORMAÇÃO DOCENTE</a:t>
            </a:r>
            <a:r>
              <a:rPr lang="pt-BR" sz="18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br>
              <a:rPr lang="pt-BR" sz="18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pt-BR" sz="18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Currículo e Avaliação no Processo de Alfabetização.</a:t>
            </a:r>
            <a:br>
              <a:rPr lang="pt-BR" sz="18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pt-BR" sz="18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Multiculturalismo; Assentamentos(MST) / Escolas do Campo; Currículo e Educação Infantil; Arte na Alfabetização; Autismo, Libras e Deficiências Visuais.</a:t>
            </a:r>
            <a:br>
              <a:rPr lang="pt-BR" sz="18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pt-BR" sz="18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/>
            </a:r>
            <a:br>
              <a:rPr lang="pt-BR" sz="18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pt-BR" sz="18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III- ESTUDOS E PESQUISAS SOBRE ALFABETIZAÇÃO</a:t>
            </a:r>
            <a:r>
              <a:rPr lang="pt-BR" sz="18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br>
              <a:rPr lang="pt-BR" sz="18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pt-BR" sz="18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História da Alfabetização; Educação Indígena;  Abordagens Metodológicas e Didáticas na Alfabetização; Educação Quilombola; Alfabetização na EJA e  Alfabetização e Letramento.</a:t>
            </a:r>
            <a:br>
              <a:rPr lang="pt-BR" sz="18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pt-BR" sz="1800"/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B1002D4B-E798-8F4E-9B0D-9D7F32D1DA1C}"/>
              </a:ext>
            </a:extLst>
          </p:cNvPr>
          <p:cNvSpPr txBox="1">
            <a:spLocks/>
          </p:cNvSpPr>
          <p:nvPr/>
        </p:nvSpPr>
        <p:spPr>
          <a:xfrm>
            <a:off x="132025" y="52404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1800" b="1">
              <a:latin typeface="Arial Nova" panose="020B0504020202020204" pitchFamily="34" charset="0"/>
              <a:ea typeface="Calibri" panose="020F0502020204030204" pitchFamily="34" charset="0"/>
            </a:endParaRPr>
          </a:p>
          <a:p>
            <a:r>
              <a:rPr lang="pt-BR" sz="1800" b="1">
                <a:latin typeface="Arial Nova" panose="020B0504020202020204" pitchFamily="34" charset="0"/>
                <a:ea typeface="Calibri" panose="020F0502020204030204" pitchFamily="34" charset="0"/>
              </a:rPr>
              <a:t>- OUTROS FÓRUNS</a:t>
            </a:r>
            <a:r>
              <a:rPr lang="pt-BR" sz="1800">
                <a:latin typeface="Arial Nova" panose="020B0504020202020204" pitchFamily="34" charset="0"/>
                <a:ea typeface="Calibri" panose="020F0502020204030204" pitchFamily="34" charset="0"/>
              </a:rPr>
              <a:t>: </a:t>
            </a:r>
            <a:r>
              <a:rPr lang="pt-BR" sz="1800" i="1">
                <a:latin typeface="Arial Nova" panose="020B0504020202020204" pitchFamily="34" charset="0"/>
                <a:ea typeface="Calibri" panose="020F0502020204030204" pitchFamily="34" charset="0"/>
              </a:rPr>
              <a:t>MODOS DE NARRATIVAS E DESCRIÇÕES, ESPACIALIZAÇÕES, TEMPORALIZAÇÕES E SEGMENTAÇÕES POLÍTICAS.  </a:t>
            </a:r>
            <a:br>
              <a:rPr lang="pt-BR" sz="1800" i="1">
                <a:latin typeface="Arial Nova" panose="020B0504020202020204" pitchFamily="34" charset="0"/>
                <a:ea typeface="Calibri" panose="020F0502020204030204" pitchFamily="34" charset="0"/>
              </a:rPr>
            </a:br>
            <a:r>
              <a:rPr lang="pt-BR" sz="1800" i="1">
                <a:latin typeface="Arial Nova" panose="020B0504020202020204" pitchFamily="34" charset="0"/>
                <a:ea typeface="Calibri" panose="020F0502020204030204" pitchFamily="34" charset="0"/>
              </a:rPr>
              <a:t/>
            </a:r>
            <a:br>
              <a:rPr lang="pt-BR" sz="1800" i="1">
                <a:latin typeface="Arial Nova" panose="020B0504020202020204" pitchFamily="34" charset="0"/>
                <a:ea typeface="Calibri" panose="020F0502020204030204" pitchFamily="34" charset="0"/>
              </a:rPr>
            </a:br>
            <a:r>
              <a:rPr lang="pt-BR" sz="1800" i="1">
                <a:latin typeface="Arial Nova" panose="020B0504020202020204" pitchFamily="34" charset="0"/>
                <a:ea typeface="Calibri" panose="020F0502020204030204" pitchFamily="34" charset="0"/>
              </a:rPr>
              <a:t>- </a:t>
            </a:r>
            <a:r>
              <a:rPr lang="pt-BR" sz="1800">
                <a:latin typeface="Arial Nova" panose="020B0504020202020204" pitchFamily="34" charset="0"/>
                <a:ea typeface="Calibri" panose="020F0502020204030204" pitchFamily="34" charset="0"/>
              </a:rPr>
              <a:t>“</a:t>
            </a:r>
            <a:r>
              <a:rPr lang="pt-BR" sz="1800" b="1">
                <a:latin typeface="Arial Nova" panose="020B0504020202020204" pitchFamily="34" charset="0"/>
                <a:ea typeface="Calibri" panose="020F0502020204030204" pitchFamily="34" charset="0"/>
              </a:rPr>
              <a:t>ENCONTROS FORMATIVOS</a:t>
            </a:r>
            <a:r>
              <a:rPr lang="pt-BR" sz="1800">
                <a:latin typeface="Arial Nova" panose="020B0504020202020204" pitchFamily="34" charset="0"/>
                <a:ea typeface="Calibri" panose="020F0502020204030204" pitchFamily="34" charset="0"/>
              </a:rPr>
              <a:t>” </a:t>
            </a:r>
            <a:r>
              <a:rPr lang="pt-BR" sz="1800" b="1">
                <a:latin typeface="Arial Nova" panose="020B0504020202020204" pitchFamily="34" charset="0"/>
                <a:ea typeface="Calibri" panose="020F0502020204030204" pitchFamily="34" charset="0"/>
              </a:rPr>
              <a:t>COM</a:t>
            </a:r>
            <a:r>
              <a:rPr lang="pt-BR" sz="1800">
                <a:latin typeface="Arial Nova" panose="020B0504020202020204" pitchFamily="34" charset="0"/>
                <a:ea typeface="Calibri" panose="020F0502020204030204" pitchFamily="34" charset="0"/>
              </a:rPr>
              <a:t> </a:t>
            </a:r>
            <a:r>
              <a:rPr lang="pt-BR" sz="1800" b="1">
                <a:latin typeface="Arial Nova" panose="020B0504020202020204" pitchFamily="34" charset="0"/>
                <a:ea typeface="Calibri" panose="020F0502020204030204" pitchFamily="34" charset="0"/>
              </a:rPr>
              <a:t>PROFESSORES</a:t>
            </a:r>
            <a:r>
              <a:rPr lang="pt-BR" sz="1800">
                <a:latin typeface="Arial Nova" panose="020B0504020202020204" pitchFamily="34" charset="0"/>
                <a:ea typeface="Calibri" panose="020F0502020204030204" pitchFamily="34" charset="0"/>
              </a:rPr>
              <a:t>.</a:t>
            </a:r>
          </a:p>
          <a:p>
            <a:endParaRPr lang="pt-BR" sz="1800">
              <a:latin typeface="Arial Nova" panose="020B0504020202020204" pitchFamily="34" charset="0"/>
              <a:ea typeface="Calibri" panose="020F0502020204030204" pitchFamily="34" charset="0"/>
            </a:endParaRPr>
          </a:p>
          <a:p>
            <a:r>
              <a:rPr lang="pt-BR" sz="1800">
                <a:latin typeface="Arial Nova" panose="020B0504020202020204" pitchFamily="34" charset="0"/>
                <a:ea typeface="Calibri" panose="020F0502020204030204" pitchFamily="34" charset="0"/>
              </a:rPr>
              <a:t>- DIÁLOGO E A VISIBILIDADE SOBRE ALFABETIZAÇÃO.</a:t>
            </a:r>
          </a:p>
          <a:p>
            <a:endParaRPr lang="pt-BR" sz="1800">
              <a:latin typeface="Arial Nova" panose="020B0504020202020204" pitchFamily="34" charset="0"/>
              <a:ea typeface="Calibri" panose="020F0502020204030204" pitchFamily="34" charset="0"/>
            </a:endParaRPr>
          </a:p>
          <a:p>
            <a:r>
              <a:rPr lang="pt-BR" sz="1800">
                <a:latin typeface="Arial Nova" panose="020B0504020202020204" pitchFamily="34" charset="0"/>
                <a:ea typeface="Calibri" panose="020F0502020204030204" pitchFamily="34" charset="0"/>
              </a:rPr>
              <a:t>- REVISÕES DO REGIMENTO E REINVINDICAÇÕES. </a:t>
            </a:r>
            <a:endParaRPr lang="pt-BR" sz="1800"/>
          </a:p>
        </p:txBody>
      </p:sp>
    </p:spTree>
    <p:extLst>
      <p:ext uri="{BB962C8B-B14F-4D97-AF65-F5344CB8AC3E}">
        <p14:creationId xmlns:p14="http://schemas.microsoft.com/office/powerpoint/2010/main" val="1256919370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387C9AB-57AF-4D70-BA04-1E62FB816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ctr"/>
            <a:r>
              <a:rPr lang="pt-BR" sz="4000" b="1">
                <a:solidFill>
                  <a:srgbClr val="FFFFFF"/>
                </a:solidFill>
              </a:rPr>
              <a:t>FEARJ: EDUCAÇÃO, ESPAÇO PÚBLICO E DEMOCRACIA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6112C78-2FD2-48FB-8E8A-BABC85A445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3061" y="124439"/>
            <a:ext cx="6438899" cy="6733558"/>
          </a:xfrm>
        </p:spPr>
        <p:txBody>
          <a:bodyPr anchor="ctr">
            <a:normAutofit lnSpcReduction="10000"/>
          </a:bodyPr>
          <a:lstStyle/>
          <a:p>
            <a:r>
              <a:rPr lang="pt-BR" sz="2300" b="1" dirty="0"/>
              <a:t>ESTADO DO RIO DE JANEIRO – MUNICÍPIOS (PEQUENOS/GRANDES, RICOS/POBRES. </a:t>
            </a:r>
          </a:p>
          <a:p>
            <a:r>
              <a:rPr lang="pt-BR" sz="2300" b="1" u="sng" dirty="0"/>
              <a:t>DIFICULDADE PARA CRIAR POLÍTICAS PRÓPRIAS.</a:t>
            </a:r>
          </a:p>
          <a:p>
            <a:r>
              <a:rPr lang="pt-BR" sz="2300" b="1" dirty="0"/>
              <a:t>PARTICIPAÇÃO E CONTRIBUIÇÕES.</a:t>
            </a:r>
          </a:p>
          <a:p>
            <a:r>
              <a:rPr lang="pt-BR" sz="2300" b="1" u="sng" dirty="0"/>
              <a:t>O DEBATE COM O MEIO ACADÊMICO – AVESSO À PROBLEMÁTICA DA ALFABETIZAÇÃO ATÉ A DÉCADA DE 1980. </a:t>
            </a:r>
          </a:p>
          <a:p>
            <a:r>
              <a:rPr lang="pt-BR" sz="2300" b="1" i="1" dirty="0"/>
              <a:t>CRÍTICAS ÀS POLÍTICAS DE RESPONSABILIZAÇÃO CULPOSA.  </a:t>
            </a:r>
          </a:p>
          <a:p>
            <a:r>
              <a:rPr lang="pt-BR" sz="2300" b="1" dirty="0"/>
              <a:t>APRENDENDO A BUSCAR NOVAS FORMAS DE </a:t>
            </a:r>
            <a:r>
              <a:rPr lang="pt-BR" sz="2300" b="1" i="1" dirty="0"/>
              <a:t>ACCOUNTABILITY</a:t>
            </a:r>
            <a:r>
              <a:rPr lang="pt-BR" sz="2300" b="1" dirty="0"/>
              <a:t>.</a:t>
            </a:r>
          </a:p>
          <a:p>
            <a:r>
              <a:rPr lang="pt-BR" sz="2300" b="1" u="sng" dirty="0"/>
              <a:t>RESPONSABILIZAÇÃO COLETIVA –VALORES E PRINCÍPIOS DEMOCRÁTICOS.</a:t>
            </a:r>
          </a:p>
          <a:p>
            <a:r>
              <a:rPr lang="pt-BR" sz="2300" b="1" dirty="0"/>
              <a:t>O DIÁLOGO E A DELIBERAÇÃO.</a:t>
            </a:r>
          </a:p>
          <a:p>
            <a:r>
              <a:rPr lang="pt-BR" sz="2300" b="1" dirty="0"/>
              <a:t>AS AÇÕES EM TEMPOS DE PANDEMIA. </a:t>
            </a:r>
          </a:p>
          <a:p>
            <a:r>
              <a:rPr lang="pt-BR" sz="2300" b="1" u="sng" dirty="0"/>
              <a:t>NOVOS PARADIGMAS E A SUPERAÇÃO DO PENSAMENTO ÚNICO DOS NEOCONSERVADORES E NEOLIBERAIS. </a:t>
            </a:r>
          </a:p>
        </p:txBody>
      </p:sp>
    </p:spTree>
    <p:extLst>
      <p:ext uri="{BB962C8B-B14F-4D97-AF65-F5344CB8AC3E}">
        <p14:creationId xmlns:p14="http://schemas.microsoft.com/office/powerpoint/2010/main" val="2783714428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447</Words>
  <Application>Microsoft Office PowerPoint</Application>
  <PresentationFormat>Widescreen</PresentationFormat>
  <Paragraphs>44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4" baseType="lpstr">
      <vt:lpstr>Arial</vt:lpstr>
      <vt:lpstr>Arial Nova</vt:lpstr>
      <vt:lpstr>Calibri</vt:lpstr>
      <vt:lpstr>Calibri Light</vt:lpstr>
      <vt:lpstr>Times New Roman</vt:lpstr>
      <vt:lpstr>Wingdings</vt:lpstr>
      <vt:lpstr>Tema do Office</vt:lpstr>
      <vt:lpstr>ENCONTRO DOS FÓRUNS DE ALFABETIZAÇÃO – ASSOCIAÇÃO BRASILEIRA DE ALFABETIZAÇÃO (ABALF)</vt:lpstr>
      <vt:lpstr>CONSTITUIÇÃO DE UM FÓRUM DE ALFABETIZAÇÃO </vt:lpstr>
      <vt:lpstr>DEBATES SOBRE O FÓRUM EM UMA UNIVERSIDADE PÚBLICA</vt:lpstr>
      <vt:lpstr>Apresentação do PowerPoint</vt:lpstr>
      <vt:lpstr>A ALFABETIZAÇÃO NO ESTADO DO RIO DE JANEIRO</vt:lpstr>
      <vt:lpstr>EXTENSÃO DO FEARJ  EIXOS TEMÁTICOS:  I- POLÍTICAS PÚBLICAS. BNCC/Formação de professores/Formação docente; Inclusão e Mediação Escolar; Relação Família e Escola/ Degase; Políticas de Alfabetização na EJA e Pedagogia Hospitalar.  II- CURRÍCULO E FORMAÇÃO DOCENTE. Currículo e Avaliação no Processo de Alfabetização. Multiculturalismo; Assentamentos(MST) / Escolas do Campo; Currículo e Educação Infantil; Arte na Alfabetização; Autismo, Libras e Deficiências Visuais.  III- ESTUDOS E PESQUISAS SOBRE ALFABETIZAÇÃO.  História da Alfabetização; Educação Indígena;  Abordagens Metodológicas e Didáticas na Alfabetização; Educação Quilombola; Alfabetização na EJA e  Alfabetização e Letramento. </vt:lpstr>
      <vt:lpstr>FEARJ: EDUCAÇÃO, ESPAÇO PÚBLICO E DEMOCRACIA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XIX CONGRESSO DA ASSOCIAÇÃO DE LINGUÍSTICA E FILOLOGIA DA AMÉRICA LATINA – ALFAL PROJETO 26 “LEITURA, PRODUÇÃO TEXTUAL E ALFABETIZAÇÃO EM CONTEXTOS DE DIVERSIDADE”</dc:title>
  <dc:creator>Elaine Constant</dc:creator>
  <cp:lastModifiedBy>LOURIVAL JOSE MARTINS FILHO</cp:lastModifiedBy>
  <cp:revision>25</cp:revision>
  <dcterms:created xsi:type="dcterms:W3CDTF">2021-08-09T02:13:03Z</dcterms:created>
  <dcterms:modified xsi:type="dcterms:W3CDTF">2022-06-14T23:49:09Z</dcterms:modified>
</cp:coreProperties>
</file>